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theme/theme9.xml" ContentType="application/vnd.openxmlformats-officedocument.theme+xml"/>
  <Override PartName="/ppt/slideLayouts/slideLayout27.xml" ContentType="application/vnd.openxmlformats-officedocument.presentationml.slideLayout+xml"/>
  <Override PartName="/ppt/theme/theme10.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69" r:id="rId3"/>
    <p:sldMasterId id="2147483671" r:id="rId4"/>
    <p:sldMasterId id="2147483673" r:id="rId5"/>
    <p:sldMasterId id="2147483675" r:id="rId6"/>
    <p:sldMasterId id="2147483677" r:id="rId7"/>
    <p:sldMasterId id="2147483679" r:id="rId8"/>
    <p:sldMasterId id="2147483719" r:id="rId9"/>
    <p:sldMasterId id="2147483721" r:id="rId10"/>
    <p:sldMasterId id="2147483723" r:id="rId11"/>
  </p:sldMasterIdLst>
  <p:notesMasterIdLst>
    <p:notesMasterId r:id="rId49"/>
  </p:notesMasterIdLst>
  <p:sldIdLst>
    <p:sldId id="382" r:id="rId12"/>
    <p:sldId id="452" r:id="rId13"/>
    <p:sldId id="453" r:id="rId14"/>
    <p:sldId id="295" r:id="rId15"/>
    <p:sldId id="356" r:id="rId16"/>
    <p:sldId id="358" r:id="rId17"/>
    <p:sldId id="418" r:id="rId18"/>
    <p:sldId id="419" r:id="rId19"/>
    <p:sldId id="420" r:id="rId20"/>
    <p:sldId id="421" r:id="rId21"/>
    <p:sldId id="422" r:id="rId22"/>
    <p:sldId id="423" r:id="rId23"/>
    <p:sldId id="424" r:id="rId24"/>
    <p:sldId id="342" r:id="rId25"/>
    <p:sldId id="410" r:id="rId26"/>
    <p:sldId id="256" r:id="rId27"/>
    <p:sldId id="472" r:id="rId28"/>
    <p:sldId id="477" r:id="rId29"/>
    <p:sldId id="456" r:id="rId30"/>
    <p:sldId id="492" r:id="rId31"/>
    <p:sldId id="457" r:id="rId32"/>
    <p:sldId id="493" r:id="rId33"/>
    <p:sldId id="495" r:id="rId34"/>
    <p:sldId id="497" r:id="rId35"/>
    <p:sldId id="499" r:id="rId36"/>
    <p:sldId id="501" r:id="rId37"/>
    <p:sldId id="459" r:id="rId38"/>
    <p:sldId id="463" r:id="rId39"/>
    <p:sldId id="487" r:id="rId40"/>
    <p:sldId id="483" r:id="rId41"/>
    <p:sldId id="489" r:id="rId42"/>
    <p:sldId id="490" r:id="rId43"/>
    <p:sldId id="257" r:id="rId44"/>
    <p:sldId id="485" r:id="rId45"/>
    <p:sldId id="390" r:id="rId46"/>
    <p:sldId id="451" r:id="rId47"/>
    <p:sldId id="270" r:id="rId4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00"/>
    <a:srgbClr val="025198"/>
    <a:srgbClr val="0000FF"/>
    <a:srgbClr val="21558F"/>
    <a:srgbClr val="046596"/>
    <a:srgbClr val="422C16"/>
    <a:srgbClr val="0C788E"/>
    <a:srgbClr val="1C1C1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5" autoAdjust="0"/>
    <p:restoredTop sz="94620" autoAdjust="0"/>
  </p:normalViewPr>
  <p:slideViewPr>
    <p:cSldViewPr>
      <p:cViewPr varScale="1">
        <p:scale>
          <a:sx n="105" d="100"/>
          <a:sy n="105" d="100"/>
        </p:scale>
        <p:origin x="129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000C83-7B77-4697-AFD3-5DAE6AFFF691}" type="datetimeFigureOut">
              <a:rPr lang="en-US" smtClean="0"/>
              <a:pPr/>
              <a:t>4/26/2018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52E9ED-6C14-4ABD-878C-7AA513FD19BA}" type="slidenum">
              <a:rPr lang="en-US" smtClean="0"/>
              <a:pPr/>
              <a:t>‹#›</a:t>
            </a:fld>
            <a:endParaRPr lang="en-US"/>
          </a:p>
        </p:txBody>
      </p:sp>
    </p:spTree>
    <p:extLst>
      <p:ext uri="{BB962C8B-B14F-4D97-AF65-F5344CB8AC3E}">
        <p14:creationId xmlns:p14="http://schemas.microsoft.com/office/powerpoint/2010/main" val="1083706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On behalf of HVAC Excellence, the BEST Center and our guest presenters, I would like to welcome you to today’s webinar.</a:t>
            </a:r>
            <a:r>
              <a:rPr lang="en-US" baseline="0" dirty="0"/>
              <a:t>  My name is Renee Tomlinson, representing HVAC Excellence, an industry organization dedicated to improving the HVACR industry through education, validation of skills and professional development.  We are proud to partner with the BEST Center, who has a similar mission to </a:t>
            </a:r>
            <a:r>
              <a:rPr lang="en-US" sz="1200" b="0" i="0" kern="1200" dirty="0">
                <a:solidFill>
                  <a:schemeClr val="tx1"/>
                </a:solidFill>
                <a:effectLst/>
                <a:latin typeface="+mn-lt"/>
                <a:ea typeface="+mn-ea"/>
                <a:cs typeface="+mn-cs"/>
              </a:rPr>
              <a:t>promote better building performance through the advancement of building science and technician education.</a:t>
            </a:r>
            <a:endParaRPr lang="en-US" dirty="0"/>
          </a:p>
        </p:txBody>
      </p:sp>
      <p:sp>
        <p:nvSpPr>
          <p:cNvPr id="4" name="Slide Number Placeholder 3"/>
          <p:cNvSpPr>
            <a:spLocks noGrp="1"/>
          </p:cNvSpPr>
          <p:nvPr>
            <p:ph type="sldNum" sz="quarter" idx="10"/>
          </p:nvPr>
        </p:nvSpPr>
        <p:spPr/>
        <p:txBody>
          <a:bodyPr/>
          <a:lstStyle/>
          <a:p>
            <a:fld id="{F9CCCE5A-6C9C-4DF2-B900-A60D35A6B53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76089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Before we get started, we </a:t>
            </a:r>
            <a:r>
              <a:rPr lang="en-US" baseline="0" dirty="0"/>
              <a:t>want to inform you of our webinar format.</a:t>
            </a:r>
          </a:p>
          <a:p>
            <a:endParaRPr lang="en-US" baseline="0" dirty="0"/>
          </a:p>
          <a:p>
            <a:r>
              <a:rPr lang="en-US" baseline="0" dirty="0"/>
              <a:t>We want to be respectful of everyone’s time, so we will end our presentation on the hour.</a:t>
            </a:r>
          </a:p>
          <a:p>
            <a:endParaRPr lang="en-US" baseline="0" dirty="0"/>
          </a:p>
          <a:p>
            <a:r>
              <a:rPr lang="en-US" baseline="0" dirty="0"/>
              <a:t>All attendees will be muted throughout the presentation.  You may submit questions through the question tool on your control panel or by sending a message through the chat feature.</a:t>
            </a:r>
          </a:p>
          <a:p>
            <a:endParaRPr lang="en-US" baseline="0" dirty="0"/>
          </a:p>
          <a:p>
            <a:r>
              <a:rPr lang="en-US" baseline="0" dirty="0"/>
              <a:t>If time allows, we will answer as many questions as possible at the end of the presentation. If we are unable to get to your question, we will follow up with you by email.</a:t>
            </a:r>
          </a:p>
          <a:p>
            <a:endParaRPr lang="en-US" baseline="0" dirty="0"/>
          </a:p>
          <a:p>
            <a:r>
              <a:rPr lang="en-US" baseline="0" dirty="0"/>
              <a:t>This webinar will be recorded and the recording will be made available on the BEST Center website.</a:t>
            </a:r>
          </a:p>
          <a:p>
            <a:endParaRPr lang="en-US" baseline="0"/>
          </a:p>
          <a:p>
            <a:endParaRPr lang="en-US" baseline="0" dirty="0"/>
          </a:p>
          <a:p>
            <a:endParaRPr lang="en-US" dirty="0"/>
          </a:p>
        </p:txBody>
      </p:sp>
      <p:sp>
        <p:nvSpPr>
          <p:cNvPr id="4" name="Slide Number Placeholder 3"/>
          <p:cNvSpPr>
            <a:spLocks noGrp="1"/>
          </p:cNvSpPr>
          <p:nvPr>
            <p:ph type="sldNum" sz="quarter" idx="10"/>
          </p:nvPr>
        </p:nvSpPr>
        <p:spPr/>
        <p:txBody>
          <a:bodyPr/>
          <a:lstStyle/>
          <a:p>
            <a:fld id="{F9CCCE5A-6C9C-4DF2-B900-A60D35A6B53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562900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52E9ED-6C14-4ABD-878C-7AA513FD19BA}" type="slidenum">
              <a:rPr lang="en-US" smtClean="0"/>
              <a:pPr/>
              <a:t>4</a:t>
            </a:fld>
            <a:endParaRPr lang="en-US"/>
          </a:p>
        </p:txBody>
      </p:sp>
    </p:spTree>
    <p:extLst>
      <p:ext uri="{BB962C8B-B14F-4D97-AF65-F5344CB8AC3E}">
        <p14:creationId xmlns:p14="http://schemas.microsoft.com/office/powerpoint/2010/main" val="298974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5E054-081F-4F34-AA35-1B2888B4E9B0}"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730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614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73DDD0-67FD-814E-9506-C153468BC3E7}"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4181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6056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5696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s-ES"/>
          </a:p>
        </p:txBody>
      </p:sp>
      <p:sp>
        <p:nvSpPr>
          <p:cNvPr id="17" name="Footer Placeholder 16"/>
          <p:cNvSpPr>
            <a:spLocks noGrp="1"/>
          </p:cNvSpPr>
          <p:nvPr>
            <p:ph type="ftr" sz="quarter" idx="11"/>
          </p:nvPr>
        </p:nvSpPr>
        <p:spPr>
          <a:xfrm>
            <a:off x="2085393" y="236540"/>
            <a:ext cx="5867400" cy="365125"/>
          </a:xfrm>
        </p:spPr>
        <p:txBody>
          <a:bodyPr/>
          <a:lstStyle>
            <a:lvl1pPr algn="r">
              <a:defRPr>
                <a:solidFill>
                  <a:schemeClr val="tx2"/>
                </a:solidFill>
              </a:defRPr>
            </a:lvl1pPr>
          </a:lstStyle>
          <a:p>
            <a:endParaRPr lang="es-E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5EFB0D97-3AEF-4469-8EA1-624F43B4BC3F}" type="slidenum">
              <a:rPr lang="es-ES" smtClean="0"/>
              <a:pPr/>
              <a:t>‹#›</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8CF39D1-2A10-4808-A8BF-98D5CE76E526}" type="slidenum">
              <a:rPr lang="es-ES" smtClean="0"/>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2"/>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4"/>
            <a:ext cx="2209800" cy="365125"/>
          </a:xfrm>
        </p:spPr>
        <p:txBody>
          <a:bodyPr/>
          <a:lstStyle/>
          <a:p>
            <a:endParaRPr lang="es-ES"/>
          </a:p>
        </p:txBody>
      </p:sp>
      <p:sp>
        <p:nvSpPr>
          <p:cNvPr id="5" name="Footer Placeholder 4"/>
          <p:cNvSpPr>
            <a:spLocks noGrp="1"/>
          </p:cNvSpPr>
          <p:nvPr>
            <p:ph type="ftr" sz="quarter" idx="11"/>
          </p:nvPr>
        </p:nvSpPr>
        <p:spPr>
          <a:xfrm>
            <a:off x="457202" y="6248209"/>
            <a:ext cx="5573483" cy="365125"/>
          </a:xfrm>
        </p:spPr>
        <p:txBody>
          <a:bodyPr/>
          <a:lstStyle/>
          <a:p>
            <a:endParaRPr lang="es-E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AB780B68-B921-4F68-80A5-54EB86E5D9A4}" type="slidenum">
              <a:rPr lang="es-ES" smtClean="0"/>
              <a:pPr/>
              <a:t>‹#›</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Image L1">
    <p:spTree>
      <p:nvGrpSpPr>
        <p:cNvPr id="1" name=""/>
        <p:cNvGrpSpPr/>
        <p:nvPr/>
      </p:nvGrpSpPr>
      <p:grpSpPr>
        <a:xfrm>
          <a:off x="0" y="0"/>
          <a:ext cx="0" cy="0"/>
          <a:chOff x="0" y="0"/>
          <a:chExt cx="0" cy="0"/>
        </a:xfrm>
      </p:grpSpPr>
      <p:sp>
        <p:nvSpPr>
          <p:cNvPr id="10" name="Espace réservé pour une image  9"/>
          <p:cNvSpPr>
            <a:spLocks noGrp="1"/>
          </p:cNvSpPr>
          <p:nvPr>
            <p:ph type="pic" sz="quarter" idx="13" hasCustomPrompt="1"/>
          </p:nvPr>
        </p:nvSpPr>
        <p:spPr>
          <a:xfrm>
            <a:off x="0" y="0"/>
            <a:ext cx="9144000" cy="6885384"/>
          </a:xfrm>
          <a:prstGeom prst="rect">
            <a:avLst/>
          </a:prstGeom>
          <a:solidFill>
            <a:schemeClr val="bg1">
              <a:lumMod val="85000"/>
            </a:schemeClr>
          </a:solidFill>
        </p:spPr>
        <p:txBody>
          <a:bodyPr bIns="1554480" anchor="b" anchorCtr="1">
            <a:normAutofit/>
          </a:bodyPr>
          <a:lstStyle>
            <a:lvl1pPr marL="0" indent="0" algn="ctr">
              <a:buFontTx/>
              <a:buNone/>
              <a:defRPr sz="1200">
                <a:solidFill>
                  <a:schemeClr val="tx1">
                    <a:lumMod val="50000"/>
                    <a:lumOff val="50000"/>
                  </a:schemeClr>
                </a:solidFill>
              </a:defRPr>
            </a:lvl1pPr>
          </a:lstStyle>
          <a:p>
            <a:r>
              <a:rPr lang="fr-CA" dirty="0"/>
              <a:t>Image </a:t>
            </a:r>
            <a:r>
              <a:rPr lang="fr-CA" dirty="0" err="1"/>
              <a:t>Holder</a:t>
            </a:r>
            <a:endParaRPr lang="fr-CA" dirty="0"/>
          </a:p>
        </p:txBody>
      </p:sp>
    </p:spTree>
    <p:extLst>
      <p:ext uri="{BB962C8B-B14F-4D97-AF65-F5344CB8AC3E}">
        <p14:creationId xmlns:p14="http://schemas.microsoft.com/office/powerpoint/2010/main" val="2863962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9">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3707906" y="2571767"/>
            <a:ext cx="858964" cy="857235"/>
          </a:xfrm>
          <a:prstGeom prst="rect">
            <a:avLst/>
          </a:prstGeom>
          <a:solidFill>
            <a:schemeClr val="tx1">
              <a:lumMod val="10000"/>
              <a:lumOff val="90000"/>
            </a:schemeClr>
          </a:solidFill>
          <a:ln>
            <a:noFill/>
          </a:ln>
        </p:spPr>
        <p:txBody>
          <a:bodyPr lIns="0" tIns="0" rIns="0" bIns="0" anchor="b"/>
          <a:lstStyle>
            <a:lvl1pPr algn="ctr" rtl="0">
              <a:buNone/>
              <a:defRPr sz="800">
                <a:solidFill>
                  <a:schemeClr val="tx1">
                    <a:lumMod val="50000"/>
                    <a:lumOff val="50000"/>
                  </a:schemeClr>
                </a:solidFill>
              </a:defRPr>
            </a:lvl1pPr>
          </a:lstStyle>
          <a:p>
            <a:r>
              <a:rPr lang="en-US" dirty="0"/>
              <a:t>Image Holder</a:t>
            </a:r>
          </a:p>
        </p:txBody>
      </p:sp>
      <p:sp>
        <p:nvSpPr>
          <p:cNvPr id="16" name="Picture Placeholder 7"/>
          <p:cNvSpPr>
            <a:spLocks noGrp="1"/>
          </p:cNvSpPr>
          <p:nvPr>
            <p:ph type="pic" sz="quarter" idx="11" hasCustomPrompt="1"/>
          </p:nvPr>
        </p:nvSpPr>
        <p:spPr>
          <a:xfrm>
            <a:off x="3707906" y="3429001"/>
            <a:ext cx="858964" cy="864096"/>
          </a:xfrm>
          <a:prstGeom prst="rect">
            <a:avLst/>
          </a:prstGeom>
          <a:solidFill>
            <a:schemeClr val="tx1">
              <a:lumMod val="10000"/>
              <a:lumOff val="90000"/>
            </a:schemeClr>
          </a:solidFill>
          <a:ln>
            <a:noFill/>
          </a:ln>
        </p:spPr>
        <p:txBody>
          <a:bodyPr lIns="0" rIns="0" bIns="0" anchor="b"/>
          <a:lstStyle>
            <a:lvl1pPr algn="ctr" rtl="0">
              <a:buNone/>
              <a:defRPr sz="800">
                <a:solidFill>
                  <a:schemeClr val="tx1">
                    <a:lumMod val="50000"/>
                    <a:lumOff val="50000"/>
                  </a:schemeClr>
                </a:solidFill>
              </a:defRPr>
            </a:lvl1pPr>
          </a:lstStyle>
          <a:p>
            <a:r>
              <a:rPr lang="en-US" dirty="0"/>
              <a:t>Image Holder</a:t>
            </a:r>
          </a:p>
        </p:txBody>
      </p:sp>
      <p:sp>
        <p:nvSpPr>
          <p:cNvPr id="17" name="Picture Placeholder 7"/>
          <p:cNvSpPr>
            <a:spLocks noGrp="1"/>
          </p:cNvSpPr>
          <p:nvPr>
            <p:ph type="pic" sz="quarter" idx="12" hasCustomPrompt="1"/>
          </p:nvPr>
        </p:nvSpPr>
        <p:spPr>
          <a:xfrm>
            <a:off x="3707906" y="4293098"/>
            <a:ext cx="858964" cy="768085"/>
          </a:xfrm>
          <a:prstGeom prst="rect">
            <a:avLst/>
          </a:prstGeom>
          <a:solidFill>
            <a:schemeClr val="tx1">
              <a:lumMod val="10000"/>
              <a:lumOff val="90000"/>
            </a:schemeClr>
          </a:solidFill>
          <a:ln>
            <a:noFill/>
          </a:ln>
        </p:spPr>
        <p:txBody>
          <a:bodyPr lIns="0" rIns="0" bIns="0" anchor="b"/>
          <a:lstStyle>
            <a:lvl1pPr algn="ctr" rtl="0">
              <a:buNone/>
              <a:defRPr sz="800">
                <a:solidFill>
                  <a:schemeClr val="tx1">
                    <a:lumMod val="50000"/>
                    <a:lumOff val="50000"/>
                  </a:schemeClr>
                </a:solidFill>
              </a:defRPr>
            </a:lvl1pPr>
          </a:lstStyle>
          <a:p>
            <a:r>
              <a:rPr lang="en-US" dirty="0"/>
              <a:t>Image Holder</a:t>
            </a:r>
          </a:p>
        </p:txBody>
      </p:sp>
      <p:sp>
        <p:nvSpPr>
          <p:cNvPr id="18" name="Picture Placeholder 7"/>
          <p:cNvSpPr>
            <a:spLocks noGrp="1"/>
          </p:cNvSpPr>
          <p:nvPr>
            <p:ph type="pic" sz="quarter" idx="13" hasCustomPrompt="1"/>
          </p:nvPr>
        </p:nvSpPr>
        <p:spPr>
          <a:xfrm>
            <a:off x="4569532" y="2571767"/>
            <a:ext cx="831525" cy="857235"/>
          </a:xfrm>
          <a:prstGeom prst="rect">
            <a:avLst/>
          </a:prstGeom>
          <a:solidFill>
            <a:schemeClr val="tx1">
              <a:lumMod val="10000"/>
              <a:lumOff val="90000"/>
            </a:schemeClr>
          </a:solidFill>
          <a:ln>
            <a:noFill/>
          </a:ln>
        </p:spPr>
        <p:txBody>
          <a:bodyPr lIns="0" tIns="0" rIns="0" bIns="0" anchor="b"/>
          <a:lstStyle>
            <a:lvl1pPr algn="ctr" rtl="0">
              <a:buNone/>
              <a:defRPr sz="800">
                <a:solidFill>
                  <a:schemeClr val="tx1">
                    <a:lumMod val="50000"/>
                    <a:lumOff val="50000"/>
                  </a:schemeClr>
                </a:solidFill>
              </a:defRPr>
            </a:lvl1pPr>
          </a:lstStyle>
          <a:p>
            <a:r>
              <a:rPr lang="en-US" dirty="0"/>
              <a:t>Image Holder</a:t>
            </a:r>
          </a:p>
        </p:txBody>
      </p:sp>
      <p:sp>
        <p:nvSpPr>
          <p:cNvPr id="19" name="Picture Placeholder 7"/>
          <p:cNvSpPr>
            <a:spLocks noGrp="1"/>
          </p:cNvSpPr>
          <p:nvPr>
            <p:ph type="pic" sz="quarter" idx="14" hasCustomPrompt="1"/>
          </p:nvPr>
        </p:nvSpPr>
        <p:spPr>
          <a:xfrm>
            <a:off x="4569532" y="3429001"/>
            <a:ext cx="831525" cy="864096"/>
          </a:xfrm>
          <a:prstGeom prst="rect">
            <a:avLst/>
          </a:prstGeom>
          <a:solidFill>
            <a:schemeClr val="tx1">
              <a:lumMod val="10000"/>
              <a:lumOff val="90000"/>
            </a:schemeClr>
          </a:solidFill>
          <a:ln>
            <a:noFill/>
          </a:ln>
        </p:spPr>
        <p:txBody>
          <a:bodyPr lIns="0" rIns="0" bIns="0" anchor="b"/>
          <a:lstStyle>
            <a:lvl1pPr algn="ctr" rtl="0">
              <a:buNone/>
              <a:defRPr sz="800">
                <a:solidFill>
                  <a:schemeClr val="tx1">
                    <a:lumMod val="50000"/>
                    <a:lumOff val="50000"/>
                  </a:schemeClr>
                </a:solidFill>
              </a:defRPr>
            </a:lvl1pPr>
          </a:lstStyle>
          <a:p>
            <a:r>
              <a:rPr lang="en-US" dirty="0"/>
              <a:t>Image Holder</a:t>
            </a:r>
          </a:p>
        </p:txBody>
      </p:sp>
      <p:sp>
        <p:nvSpPr>
          <p:cNvPr id="20" name="Picture Placeholder 7"/>
          <p:cNvSpPr>
            <a:spLocks noGrp="1"/>
          </p:cNvSpPr>
          <p:nvPr>
            <p:ph type="pic" sz="quarter" idx="15" hasCustomPrompt="1"/>
          </p:nvPr>
        </p:nvSpPr>
        <p:spPr>
          <a:xfrm>
            <a:off x="4569532" y="4293098"/>
            <a:ext cx="831525" cy="768085"/>
          </a:xfrm>
          <a:prstGeom prst="rect">
            <a:avLst/>
          </a:prstGeom>
          <a:solidFill>
            <a:schemeClr val="tx1">
              <a:lumMod val="10000"/>
              <a:lumOff val="90000"/>
            </a:schemeClr>
          </a:solidFill>
          <a:ln>
            <a:noFill/>
          </a:ln>
        </p:spPr>
        <p:txBody>
          <a:bodyPr lIns="0" rIns="0" bIns="0" anchor="b"/>
          <a:lstStyle>
            <a:lvl1pPr algn="ctr" rtl="0">
              <a:buNone/>
              <a:defRPr sz="800">
                <a:solidFill>
                  <a:schemeClr val="tx1">
                    <a:lumMod val="50000"/>
                    <a:lumOff val="50000"/>
                  </a:schemeClr>
                </a:solidFill>
              </a:defRPr>
            </a:lvl1pPr>
          </a:lstStyle>
          <a:p>
            <a:r>
              <a:rPr lang="en-US" dirty="0"/>
              <a:t>Image Holder</a:t>
            </a:r>
          </a:p>
        </p:txBody>
      </p:sp>
      <p:sp>
        <p:nvSpPr>
          <p:cNvPr id="14" name="Title 2"/>
          <p:cNvSpPr>
            <a:spLocks noGrp="1"/>
          </p:cNvSpPr>
          <p:nvPr>
            <p:ph type="title"/>
          </p:nvPr>
        </p:nvSpPr>
        <p:spPr>
          <a:xfrm>
            <a:off x="457200" y="137160"/>
            <a:ext cx="8229600" cy="1143000"/>
          </a:xfrm>
          <a:prstGeom prst="rect">
            <a:avLst/>
          </a:prstGeom>
        </p:spPr>
        <p:txBody>
          <a:bodyPr anchor="ctr"/>
          <a:lstStyle>
            <a:lvl1pPr>
              <a:defRPr>
                <a:solidFill>
                  <a:schemeClr val="tx1">
                    <a:lumMod val="50000"/>
                    <a:lumOff val="50000"/>
                  </a:schemeClr>
                </a:solidFill>
              </a:defRPr>
            </a:lvl1pPr>
          </a:lstStyle>
          <a:p>
            <a:r>
              <a:rPr lang="en-US" dirty="0"/>
              <a:t>Click to edit Master title style</a:t>
            </a:r>
          </a:p>
        </p:txBody>
      </p:sp>
      <p:grpSp>
        <p:nvGrpSpPr>
          <p:cNvPr id="15" name="Group 14"/>
          <p:cNvGrpSpPr/>
          <p:nvPr userDrawn="1"/>
        </p:nvGrpSpPr>
        <p:grpSpPr>
          <a:xfrm>
            <a:off x="1511976" y="1328109"/>
            <a:ext cx="6120048" cy="60960"/>
            <a:chOff x="1511976" y="996082"/>
            <a:chExt cx="6120048" cy="45720"/>
          </a:xfrm>
        </p:grpSpPr>
        <p:sp>
          <p:nvSpPr>
            <p:cNvPr id="21" name="Ellipse 31"/>
            <p:cNvSpPr/>
            <p:nvPr/>
          </p:nvSpPr>
          <p:spPr>
            <a:xfrm>
              <a:off x="4540251" y="996082"/>
              <a:ext cx="6350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cxnSp>
          <p:nvCxnSpPr>
            <p:cNvPr id="22" name="Connecteur droit 37"/>
            <p:cNvCxnSpPr/>
            <p:nvPr/>
          </p:nvCxnSpPr>
          <p:spPr>
            <a:xfrm>
              <a:off x="4788024"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38"/>
            <p:cNvCxnSpPr/>
            <p:nvPr/>
          </p:nvCxnSpPr>
          <p:spPr>
            <a:xfrm>
              <a:off x="1511976"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5579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6">
    <p:spTree>
      <p:nvGrpSpPr>
        <p:cNvPr id="1" name=""/>
        <p:cNvGrpSpPr/>
        <p:nvPr/>
      </p:nvGrpSpPr>
      <p:grpSpPr>
        <a:xfrm>
          <a:off x="0" y="0"/>
          <a:ext cx="0" cy="0"/>
          <a:chOff x="0" y="0"/>
          <a:chExt cx="0" cy="0"/>
        </a:xfrm>
      </p:grpSpPr>
      <p:sp>
        <p:nvSpPr>
          <p:cNvPr id="14" name="Espace réservé pour une image  9"/>
          <p:cNvSpPr>
            <a:spLocks noGrp="1"/>
          </p:cNvSpPr>
          <p:nvPr>
            <p:ph type="pic" sz="quarter" idx="23" hasCustomPrompt="1"/>
          </p:nvPr>
        </p:nvSpPr>
        <p:spPr>
          <a:xfrm>
            <a:off x="0" y="-34319"/>
            <a:ext cx="9144000" cy="6886355"/>
          </a:xfrm>
          <a:prstGeom prst="rect">
            <a:avLst/>
          </a:prstGeom>
          <a:solidFill>
            <a:schemeClr val="tx1">
              <a:lumMod val="10000"/>
              <a:lumOff val="90000"/>
              <a:alpha val="20000"/>
            </a:schemeClr>
          </a:solidFill>
          <a:ln>
            <a:noFill/>
          </a:ln>
        </p:spPr>
        <p:txBody>
          <a:bodyPr bIns="0" anchor="b" anchorCtr="1">
            <a:normAutofit/>
          </a:bodyPr>
          <a:lstStyle>
            <a:lvl1pPr marL="0" indent="0" algn="ctr">
              <a:buFontTx/>
              <a:buNone/>
              <a:defRPr sz="1200">
                <a:solidFill>
                  <a:schemeClr val="tx1">
                    <a:lumMod val="50000"/>
                    <a:lumOff val="50000"/>
                  </a:schemeClr>
                </a:solidFill>
              </a:defRPr>
            </a:lvl1pPr>
          </a:lstStyle>
          <a:p>
            <a:r>
              <a:rPr lang="fr-CA" dirty="0"/>
              <a:t>Image </a:t>
            </a:r>
            <a:r>
              <a:rPr lang="fr-CA" dirty="0" err="1"/>
              <a:t>Holder</a:t>
            </a:r>
            <a:endParaRPr lang="fr-CA" dirty="0"/>
          </a:p>
        </p:txBody>
      </p:sp>
      <p:sp>
        <p:nvSpPr>
          <p:cNvPr id="5" name="Title 2"/>
          <p:cNvSpPr>
            <a:spLocks noGrp="1"/>
          </p:cNvSpPr>
          <p:nvPr>
            <p:ph type="title"/>
          </p:nvPr>
        </p:nvSpPr>
        <p:spPr>
          <a:xfrm>
            <a:off x="457200" y="137160"/>
            <a:ext cx="8229600" cy="1143000"/>
          </a:xfrm>
          <a:prstGeom prst="rect">
            <a:avLst/>
          </a:prstGeom>
        </p:spPr>
        <p:txBody>
          <a:bodyPr anchor="ctr"/>
          <a:lstStyle>
            <a:lvl1pPr>
              <a:defRPr>
                <a:solidFill>
                  <a:schemeClr val="tx1">
                    <a:lumMod val="50000"/>
                    <a:lumOff val="50000"/>
                  </a:schemeClr>
                </a:solidFill>
              </a:defRPr>
            </a:lvl1pPr>
          </a:lstStyle>
          <a:p>
            <a:r>
              <a:rPr lang="en-US" dirty="0"/>
              <a:t>Click to edit Master title style</a:t>
            </a:r>
          </a:p>
        </p:txBody>
      </p:sp>
    </p:spTree>
    <p:extLst>
      <p:ext uri="{BB962C8B-B14F-4D97-AF65-F5344CB8AC3E}">
        <p14:creationId xmlns:p14="http://schemas.microsoft.com/office/powerpoint/2010/main" val="1543481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2">
    <p:spTree>
      <p:nvGrpSpPr>
        <p:cNvPr id="1" name=""/>
        <p:cNvGrpSpPr/>
        <p:nvPr/>
      </p:nvGrpSpPr>
      <p:grpSpPr>
        <a:xfrm>
          <a:off x="0" y="0"/>
          <a:ext cx="0" cy="0"/>
          <a:chOff x="0" y="0"/>
          <a:chExt cx="0" cy="0"/>
        </a:xfrm>
      </p:grpSpPr>
      <p:sp>
        <p:nvSpPr>
          <p:cNvPr id="10" name="Espace réservé pour une image  9"/>
          <p:cNvSpPr>
            <a:spLocks noGrp="1"/>
          </p:cNvSpPr>
          <p:nvPr>
            <p:ph type="pic" sz="quarter" idx="13" hasCustomPrompt="1"/>
          </p:nvPr>
        </p:nvSpPr>
        <p:spPr>
          <a:xfrm>
            <a:off x="251520" y="3765040"/>
            <a:ext cx="2736304" cy="2592289"/>
          </a:xfrm>
          <a:prstGeom prst="rect">
            <a:avLst/>
          </a:prstGeom>
          <a:solidFill>
            <a:schemeClr val="bg1">
              <a:lumMod val="85000"/>
            </a:schemeClr>
          </a:solidFill>
        </p:spPr>
        <p:txBody>
          <a:bodyPr bIns="0" anchor="b" anchorCtr="1">
            <a:normAutofit/>
          </a:bodyPr>
          <a:lstStyle>
            <a:lvl1pPr marL="0" indent="0" algn="ctr">
              <a:buFontTx/>
              <a:buNone/>
              <a:defRPr sz="1200">
                <a:solidFill>
                  <a:schemeClr val="tx1">
                    <a:lumMod val="50000"/>
                    <a:lumOff val="50000"/>
                  </a:schemeClr>
                </a:solidFill>
              </a:defRPr>
            </a:lvl1pPr>
          </a:lstStyle>
          <a:p>
            <a:r>
              <a:rPr lang="fr-CA" dirty="0"/>
              <a:t>Image </a:t>
            </a:r>
            <a:r>
              <a:rPr lang="fr-CA" dirty="0" err="1"/>
              <a:t>Holder</a:t>
            </a:r>
            <a:endParaRPr lang="fr-CA" dirty="0"/>
          </a:p>
        </p:txBody>
      </p:sp>
      <p:sp>
        <p:nvSpPr>
          <p:cNvPr id="11" name="Espace réservé pour une image  9"/>
          <p:cNvSpPr>
            <a:spLocks noGrp="1"/>
          </p:cNvSpPr>
          <p:nvPr>
            <p:ph type="pic" sz="quarter" idx="14" hasCustomPrompt="1"/>
          </p:nvPr>
        </p:nvSpPr>
        <p:spPr>
          <a:xfrm>
            <a:off x="3204152" y="3765040"/>
            <a:ext cx="2736000" cy="2592289"/>
          </a:xfrm>
          <a:prstGeom prst="rect">
            <a:avLst/>
          </a:prstGeom>
          <a:solidFill>
            <a:schemeClr val="bg1">
              <a:lumMod val="85000"/>
            </a:schemeClr>
          </a:solidFill>
        </p:spPr>
        <p:txBody>
          <a:bodyPr bIns="0" anchor="b" anchorCtr="1">
            <a:normAutofit/>
          </a:bodyPr>
          <a:lstStyle>
            <a:lvl1pPr marL="0" indent="0" algn="ctr">
              <a:buFontTx/>
              <a:buNone/>
              <a:defRPr sz="1200">
                <a:solidFill>
                  <a:schemeClr val="tx1">
                    <a:lumMod val="50000"/>
                    <a:lumOff val="50000"/>
                  </a:schemeClr>
                </a:solidFill>
              </a:defRPr>
            </a:lvl1pPr>
          </a:lstStyle>
          <a:p>
            <a:r>
              <a:rPr lang="fr-CA" dirty="0"/>
              <a:t>Image </a:t>
            </a:r>
            <a:r>
              <a:rPr lang="fr-CA" dirty="0" err="1"/>
              <a:t>Holder</a:t>
            </a:r>
            <a:endParaRPr lang="fr-CA" dirty="0"/>
          </a:p>
        </p:txBody>
      </p:sp>
      <p:sp>
        <p:nvSpPr>
          <p:cNvPr id="13" name="Espace réservé pour une image  9"/>
          <p:cNvSpPr>
            <a:spLocks noGrp="1"/>
          </p:cNvSpPr>
          <p:nvPr>
            <p:ph type="pic" sz="quarter" idx="15" hasCustomPrompt="1"/>
          </p:nvPr>
        </p:nvSpPr>
        <p:spPr>
          <a:xfrm>
            <a:off x="6156480" y="3765040"/>
            <a:ext cx="2736000" cy="2592289"/>
          </a:xfrm>
          <a:prstGeom prst="rect">
            <a:avLst/>
          </a:prstGeom>
          <a:solidFill>
            <a:schemeClr val="bg1">
              <a:lumMod val="85000"/>
            </a:schemeClr>
          </a:solidFill>
        </p:spPr>
        <p:txBody>
          <a:bodyPr bIns="0" anchor="b" anchorCtr="1">
            <a:normAutofit/>
          </a:bodyPr>
          <a:lstStyle>
            <a:lvl1pPr marL="0" indent="0" algn="ctr">
              <a:buFontTx/>
              <a:buNone/>
              <a:defRPr sz="1200">
                <a:solidFill>
                  <a:schemeClr val="tx1">
                    <a:lumMod val="50000"/>
                    <a:lumOff val="50000"/>
                  </a:schemeClr>
                </a:solidFill>
              </a:defRPr>
            </a:lvl1pPr>
          </a:lstStyle>
          <a:p>
            <a:r>
              <a:rPr lang="fr-CA" dirty="0"/>
              <a:t>Image </a:t>
            </a:r>
            <a:r>
              <a:rPr lang="fr-CA" dirty="0" err="1"/>
              <a:t>Holder</a:t>
            </a:r>
            <a:endParaRPr lang="fr-CA" dirty="0"/>
          </a:p>
        </p:txBody>
      </p:sp>
      <p:sp>
        <p:nvSpPr>
          <p:cNvPr id="3" name="Title 2"/>
          <p:cNvSpPr>
            <a:spLocks noGrp="1"/>
          </p:cNvSpPr>
          <p:nvPr>
            <p:ph type="title"/>
          </p:nvPr>
        </p:nvSpPr>
        <p:spPr>
          <a:xfrm>
            <a:off x="457200" y="137160"/>
            <a:ext cx="8229600" cy="1143000"/>
          </a:xfrm>
          <a:prstGeom prst="rect">
            <a:avLst/>
          </a:prstGeom>
        </p:spPr>
        <p:txBody>
          <a:bodyPr anchor="ctr"/>
          <a:lstStyle>
            <a:lvl1pPr>
              <a:defRPr>
                <a:solidFill>
                  <a:schemeClr val="tx1">
                    <a:lumMod val="50000"/>
                    <a:lumOff val="50000"/>
                  </a:schemeClr>
                </a:solidFill>
              </a:defRPr>
            </a:lvl1pPr>
          </a:lstStyle>
          <a:p>
            <a:r>
              <a:rPr lang="en-US" dirty="0"/>
              <a:t>Click to edit Master title style</a:t>
            </a:r>
          </a:p>
        </p:txBody>
      </p:sp>
      <p:grpSp>
        <p:nvGrpSpPr>
          <p:cNvPr id="8" name="Group 7"/>
          <p:cNvGrpSpPr/>
          <p:nvPr userDrawn="1"/>
        </p:nvGrpSpPr>
        <p:grpSpPr>
          <a:xfrm>
            <a:off x="1511976" y="1328109"/>
            <a:ext cx="6120048" cy="60960"/>
            <a:chOff x="1511976" y="996082"/>
            <a:chExt cx="6120048" cy="45720"/>
          </a:xfrm>
        </p:grpSpPr>
        <p:sp>
          <p:nvSpPr>
            <p:cNvPr id="9" name="Ellipse 31"/>
            <p:cNvSpPr/>
            <p:nvPr/>
          </p:nvSpPr>
          <p:spPr>
            <a:xfrm>
              <a:off x="4540251" y="996082"/>
              <a:ext cx="6350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cxnSp>
          <p:nvCxnSpPr>
            <p:cNvPr id="12" name="Connecteur droit 37"/>
            <p:cNvCxnSpPr/>
            <p:nvPr/>
          </p:nvCxnSpPr>
          <p:spPr>
            <a:xfrm>
              <a:off x="4788024"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38"/>
            <p:cNvCxnSpPr/>
            <p:nvPr/>
          </p:nvCxnSpPr>
          <p:spPr>
            <a:xfrm>
              <a:off x="1511976"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3006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 10">
    <p:spTree>
      <p:nvGrpSpPr>
        <p:cNvPr id="1" name=""/>
        <p:cNvGrpSpPr/>
        <p:nvPr/>
      </p:nvGrpSpPr>
      <p:grpSpPr>
        <a:xfrm>
          <a:off x="0" y="0"/>
          <a:ext cx="0" cy="0"/>
          <a:chOff x="0" y="0"/>
          <a:chExt cx="0" cy="0"/>
        </a:xfrm>
      </p:grpSpPr>
      <p:sp>
        <p:nvSpPr>
          <p:cNvPr id="21" name="Picture Placeholder 9"/>
          <p:cNvSpPr>
            <a:spLocks noGrp="1"/>
          </p:cNvSpPr>
          <p:nvPr>
            <p:ph type="pic" sz="quarter" idx="16" hasCustomPrompt="1"/>
          </p:nvPr>
        </p:nvSpPr>
        <p:spPr>
          <a:xfrm>
            <a:off x="1" y="0"/>
            <a:ext cx="3779912" cy="6858000"/>
          </a:xfrm>
          <a:prstGeom prst="rect">
            <a:avLst/>
          </a:prstGeom>
          <a:solidFill>
            <a:schemeClr val="tx1">
              <a:lumMod val="10000"/>
              <a:lumOff val="90000"/>
            </a:schemeClr>
          </a:solidFill>
        </p:spPr>
        <p:txBody>
          <a:bodyPr anchor="b"/>
          <a:lstStyle>
            <a:lvl1pPr marL="0" indent="0" algn="ctr">
              <a:buNone/>
              <a:defRPr sz="1200" baseline="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618553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3">
    <p:spTree>
      <p:nvGrpSpPr>
        <p:cNvPr id="1" name=""/>
        <p:cNvGrpSpPr/>
        <p:nvPr/>
      </p:nvGrpSpPr>
      <p:grpSpPr>
        <a:xfrm>
          <a:off x="0" y="0"/>
          <a:ext cx="0" cy="0"/>
          <a:chOff x="0" y="0"/>
          <a:chExt cx="0" cy="0"/>
        </a:xfrm>
      </p:grpSpPr>
      <p:sp>
        <p:nvSpPr>
          <p:cNvPr id="7" name="Title 2"/>
          <p:cNvSpPr>
            <a:spLocks noGrp="1"/>
          </p:cNvSpPr>
          <p:nvPr>
            <p:ph type="title"/>
          </p:nvPr>
        </p:nvSpPr>
        <p:spPr>
          <a:xfrm>
            <a:off x="457200" y="137160"/>
            <a:ext cx="8229600" cy="1143000"/>
          </a:xfrm>
          <a:prstGeom prst="rect">
            <a:avLst/>
          </a:prstGeom>
        </p:spPr>
        <p:txBody>
          <a:bodyPr anchor="ctr"/>
          <a:lstStyle>
            <a:lvl1pPr>
              <a:defRPr>
                <a:solidFill>
                  <a:schemeClr val="tx1">
                    <a:lumMod val="50000"/>
                    <a:lumOff val="50000"/>
                  </a:schemeClr>
                </a:solidFill>
              </a:defRPr>
            </a:lvl1pPr>
          </a:lstStyle>
          <a:p>
            <a:r>
              <a:rPr lang="en-US" dirty="0"/>
              <a:t>Click to edit Master title style</a:t>
            </a:r>
          </a:p>
        </p:txBody>
      </p:sp>
      <p:grpSp>
        <p:nvGrpSpPr>
          <p:cNvPr id="8" name="Group 7"/>
          <p:cNvGrpSpPr/>
          <p:nvPr userDrawn="1"/>
        </p:nvGrpSpPr>
        <p:grpSpPr>
          <a:xfrm>
            <a:off x="1511976" y="1328109"/>
            <a:ext cx="6120048" cy="60960"/>
            <a:chOff x="1511976" y="996082"/>
            <a:chExt cx="6120048" cy="45720"/>
          </a:xfrm>
        </p:grpSpPr>
        <p:sp>
          <p:nvSpPr>
            <p:cNvPr id="9" name="Ellipse 31"/>
            <p:cNvSpPr/>
            <p:nvPr/>
          </p:nvSpPr>
          <p:spPr>
            <a:xfrm>
              <a:off x="4540251" y="996082"/>
              <a:ext cx="6350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cxnSp>
          <p:nvCxnSpPr>
            <p:cNvPr id="10" name="Connecteur droit 37"/>
            <p:cNvCxnSpPr/>
            <p:nvPr/>
          </p:nvCxnSpPr>
          <p:spPr>
            <a:xfrm>
              <a:off x="4788024"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38"/>
            <p:cNvCxnSpPr/>
            <p:nvPr/>
          </p:nvCxnSpPr>
          <p:spPr>
            <a:xfrm>
              <a:off x="1511976"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5344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 12">
    <p:spTree>
      <p:nvGrpSpPr>
        <p:cNvPr id="1" name=""/>
        <p:cNvGrpSpPr/>
        <p:nvPr/>
      </p:nvGrpSpPr>
      <p:grpSpPr>
        <a:xfrm>
          <a:off x="0" y="0"/>
          <a:ext cx="0" cy="0"/>
          <a:chOff x="0" y="0"/>
          <a:chExt cx="0" cy="0"/>
        </a:xfrm>
      </p:grpSpPr>
      <p:sp>
        <p:nvSpPr>
          <p:cNvPr id="21" name="Picture Placeholder 9"/>
          <p:cNvSpPr>
            <a:spLocks noGrp="1"/>
          </p:cNvSpPr>
          <p:nvPr>
            <p:ph type="pic" sz="quarter" idx="16" hasCustomPrompt="1"/>
          </p:nvPr>
        </p:nvSpPr>
        <p:spPr>
          <a:xfrm>
            <a:off x="0" y="2096853"/>
            <a:ext cx="2987824" cy="3382205"/>
          </a:xfrm>
          <a:prstGeom prst="rect">
            <a:avLst/>
          </a:prstGeom>
          <a:solidFill>
            <a:schemeClr val="tx1">
              <a:lumMod val="10000"/>
              <a:lumOff val="90000"/>
            </a:schemeClr>
          </a:solidFill>
        </p:spPr>
        <p:txBody>
          <a:bodyPr anchor="b"/>
          <a:lstStyle>
            <a:lvl1pPr marL="0" indent="0" algn="ctr">
              <a:buNone/>
              <a:defRPr sz="1200" baseline="0">
                <a:solidFill>
                  <a:schemeClr val="tx1">
                    <a:lumMod val="50000"/>
                    <a:lumOff val="50000"/>
                  </a:schemeClr>
                </a:solidFill>
              </a:defRPr>
            </a:lvl1pPr>
          </a:lstStyle>
          <a:p>
            <a:r>
              <a:rPr lang="en-US" dirty="0"/>
              <a:t>Image Holder</a:t>
            </a:r>
          </a:p>
        </p:txBody>
      </p:sp>
      <p:sp>
        <p:nvSpPr>
          <p:cNvPr id="8" name="Title 2"/>
          <p:cNvSpPr>
            <a:spLocks noGrp="1"/>
          </p:cNvSpPr>
          <p:nvPr>
            <p:ph type="title"/>
          </p:nvPr>
        </p:nvSpPr>
        <p:spPr>
          <a:xfrm>
            <a:off x="457200" y="137160"/>
            <a:ext cx="8229600" cy="1143000"/>
          </a:xfrm>
          <a:prstGeom prst="rect">
            <a:avLst/>
          </a:prstGeom>
        </p:spPr>
        <p:txBody>
          <a:bodyPr anchor="ctr"/>
          <a:lstStyle>
            <a:lvl1pPr>
              <a:defRPr>
                <a:solidFill>
                  <a:schemeClr val="tx1">
                    <a:lumMod val="50000"/>
                    <a:lumOff val="50000"/>
                  </a:schemeClr>
                </a:solidFill>
              </a:defRPr>
            </a:lvl1pPr>
          </a:lstStyle>
          <a:p>
            <a:r>
              <a:rPr lang="en-US" dirty="0"/>
              <a:t>Click to edit Master title style</a:t>
            </a:r>
          </a:p>
        </p:txBody>
      </p:sp>
      <p:grpSp>
        <p:nvGrpSpPr>
          <p:cNvPr id="9" name="Group 8"/>
          <p:cNvGrpSpPr/>
          <p:nvPr userDrawn="1"/>
        </p:nvGrpSpPr>
        <p:grpSpPr>
          <a:xfrm>
            <a:off x="1511976" y="1328109"/>
            <a:ext cx="6120048" cy="60960"/>
            <a:chOff x="1511976" y="996082"/>
            <a:chExt cx="6120048" cy="45720"/>
          </a:xfrm>
        </p:grpSpPr>
        <p:sp>
          <p:nvSpPr>
            <p:cNvPr id="10" name="Ellipse 31"/>
            <p:cNvSpPr/>
            <p:nvPr/>
          </p:nvSpPr>
          <p:spPr>
            <a:xfrm>
              <a:off x="4540251" y="996082"/>
              <a:ext cx="6350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cxnSp>
          <p:nvCxnSpPr>
            <p:cNvPr id="11" name="Connecteur droit 37"/>
            <p:cNvCxnSpPr/>
            <p:nvPr/>
          </p:nvCxnSpPr>
          <p:spPr>
            <a:xfrm>
              <a:off x="4788024"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38"/>
            <p:cNvCxnSpPr/>
            <p:nvPr/>
          </p:nvCxnSpPr>
          <p:spPr>
            <a:xfrm>
              <a:off x="1511976"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userDrawn="1"/>
        </p:nvSpPr>
        <p:spPr>
          <a:xfrm>
            <a:off x="2987827" y="2096851"/>
            <a:ext cx="1782599" cy="3410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fr-CA" sz="1700" b="1" dirty="0">
              <a:solidFill>
                <a:schemeClr val="bg1"/>
              </a:solidFill>
            </a:endParaRPr>
          </a:p>
          <a:p>
            <a:pPr algn="ctr">
              <a:lnSpc>
                <a:spcPct val="150000"/>
              </a:lnSpc>
            </a:pPr>
            <a:r>
              <a:rPr lang="fr-CA" sz="1700" b="1" dirty="0">
                <a:solidFill>
                  <a:schemeClr val="bg1"/>
                </a:solidFill>
              </a:rPr>
              <a:t>TITLE GOES HERE</a:t>
            </a:r>
          </a:p>
          <a:p>
            <a:pPr algn="ctr"/>
            <a:r>
              <a:rPr lang="en-US" sz="1400" dirty="0">
                <a:solidFill>
                  <a:schemeClr val="bg1"/>
                </a:solidFill>
              </a:rPr>
              <a:t>There are many variations of passages but the majority have  suffered alteration in some form by injected. There are many variations of passages .</a:t>
            </a:r>
          </a:p>
        </p:txBody>
      </p:sp>
    </p:spTree>
    <p:extLst>
      <p:ext uri="{BB962C8B-B14F-4D97-AF65-F5344CB8AC3E}">
        <p14:creationId xmlns:p14="http://schemas.microsoft.com/office/powerpoint/2010/main" val="236365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fade">
                                      <p:cBhvr>
                                        <p:cTn id="16"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ull Image L1">
    <p:spTree>
      <p:nvGrpSpPr>
        <p:cNvPr id="1" name=""/>
        <p:cNvGrpSpPr/>
        <p:nvPr/>
      </p:nvGrpSpPr>
      <p:grpSpPr>
        <a:xfrm>
          <a:off x="0" y="0"/>
          <a:ext cx="0" cy="0"/>
          <a:chOff x="0" y="0"/>
          <a:chExt cx="0" cy="0"/>
        </a:xfrm>
      </p:grpSpPr>
      <p:sp>
        <p:nvSpPr>
          <p:cNvPr id="10" name="Espace réservé pour une image  9"/>
          <p:cNvSpPr>
            <a:spLocks noGrp="1"/>
          </p:cNvSpPr>
          <p:nvPr>
            <p:ph type="pic" sz="quarter" idx="13" hasCustomPrompt="1"/>
          </p:nvPr>
        </p:nvSpPr>
        <p:spPr>
          <a:xfrm>
            <a:off x="0" y="0"/>
            <a:ext cx="9144000" cy="6885384"/>
          </a:xfrm>
          <a:prstGeom prst="rect">
            <a:avLst/>
          </a:prstGeom>
          <a:solidFill>
            <a:schemeClr val="bg1">
              <a:lumMod val="85000"/>
            </a:schemeClr>
          </a:solidFill>
        </p:spPr>
        <p:txBody>
          <a:bodyPr bIns="1554480" anchor="b" anchorCtr="1">
            <a:normAutofit/>
          </a:bodyPr>
          <a:lstStyle>
            <a:lvl1pPr marL="0" indent="0" algn="ctr">
              <a:buFontTx/>
              <a:buNone/>
              <a:defRPr sz="1200">
                <a:solidFill>
                  <a:schemeClr val="tx1">
                    <a:lumMod val="50000"/>
                    <a:lumOff val="50000"/>
                  </a:schemeClr>
                </a:solidFill>
              </a:defRPr>
            </a:lvl1pPr>
          </a:lstStyle>
          <a:p>
            <a:r>
              <a:rPr lang="fr-CA" dirty="0"/>
              <a:t>Image </a:t>
            </a:r>
            <a:r>
              <a:rPr lang="fr-CA" dirty="0" err="1"/>
              <a:t>Holder</a:t>
            </a:r>
            <a:endParaRPr lang="fr-CA" dirty="0"/>
          </a:p>
        </p:txBody>
      </p:sp>
    </p:spTree>
    <p:extLst>
      <p:ext uri="{BB962C8B-B14F-4D97-AF65-F5344CB8AC3E}">
        <p14:creationId xmlns:p14="http://schemas.microsoft.com/office/powerpoint/2010/main" val="344468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BB3CC83-1D72-4288-A5E9-ACE74D93974C}" type="slidenum">
              <a:rPr lang="es-ES" smtClean="0"/>
              <a:pPr/>
              <a:t>‹#›</a:t>
            </a:fld>
            <a:endParaRPr lang="es-E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9">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3707906" y="2571767"/>
            <a:ext cx="858964" cy="857235"/>
          </a:xfrm>
          <a:prstGeom prst="rect">
            <a:avLst/>
          </a:prstGeom>
          <a:solidFill>
            <a:schemeClr val="tx1">
              <a:lumMod val="10000"/>
              <a:lumOff val="90000"/>
            </a:schemeClr>
          </a:solidFill>
          <a:ln>
            <a:noFill/>
          </a:ln>
        </p:spPr>
        <p:txBody>
          <a:bodyPr lIns="0" tIns="0" rIns="0" bIns="0" anchor="b"/>
          <a:lstStyle>
            <a:lvl1pPr algn="ctr" rtl="0">
              <a:buNone/>
              <a:defRPr sz="800">
                <a:solidFill>
                  <a:schemeClr val="tx1">
                    <a:lumMod val="50000"/>
                    <a:lumOff val="50000"/>
                  </a:schemeClr>
                </a:solidFill>
              </a:defRPr>
            </a:lvl1pPr>
          </a:lstStyle>
          <a:p>
            <a:r>
              <a:rPr lang="en-US" dirty="0"/>
              <a:t>Image Holder</a:t>
            </a:r>
          </a:p>
        </p:txBody>
      </p:sp>
      <p:sp>
        <p:nvSpPr>
          <p:cNvPr id="16" name="Picture Placeholder 7"/>
          <p:cNvSpPr>
            <a:spLocks noGrp="1"/>
          </p:cNvSpPr>
          <p:nvPr>
            <p:ph type="pic" sz="quarter" idx="11" hasCustomPrompt="1"/>
          </p:nvPr>
        </p:nvSpPr>
        <p:spPr>
          <a:xfrm>
            <a:off x="3707906" y="3429001"/>
            <a:ext cx="858964" cy="864096"/>
          </a:xfrm>
          <a:prstGeom prst="rect">
            <a:avLst/>
          </a:prstGeom>
          <a:solidFill>
            <a:schemeClr val="tx1">
              <a:lumMod val="10000"/>
              <a:lumOff val="90000"/>
            </a:schemeClr>
          </a:solidFill>
          <a:ln>
            <a:noFill/>
          </a:ln>
        </p:spPr>
        <p:txBody>
          <a:bodyPr lIns="0" rIns="0" bIns="0" anchor="b"/>
          <a:lstStyle>
            <a:lvl1pPr algn="ctr" rtl="0">
              <a:buNone/>
              <a:defRPr sz="800">
                <a:solidFill>
                  <a:schemeClr val="tx1">
                    <a:lumMod val="50000"/>
                    <a:lumOff val="50000"/>
                  </a:schemeClr>
                </a:solidFill>
              </a:defRPr>
            </a:lvl1pPr>
          </a:lstStyle>
          <a:p>
            <a:r>
              <a:rPr lang="en-US" dirty="0"/>
              <a:t>Image Holder</a:t>
            </a:r>
          </a:p>
        </p:txBody>
      </p:sp>
      <p:sp>
        <p:nvSpPr>
          <p:cNvPr id="17" name="Picture Placeholder 7"/>
          <p:cNvSpPr>
            <a:spLocks noGrp="1"/>
          </p:cNvSpPr>
          <p:nvPr>
            <p:ph type="pic" sz="quarter" idx="12" hasCustomPrompt="1"/>
          </p:nvPr>
        </p:nvSpPr>
        <p:spPr>
          <a:xfrm>
            <a:off x="3707906" y="4293098"/>
            <a:ext cx="858964" cy="768085"/>
          </a:xfrm>
          <a:prstGeom prst="rect">
            <a:avLst/>
          </a:prstGeom>
          <a:solidFill>
            <a:schemeClr val="tx1">
              <a:lumMod val="10000"/>
              <a:lumOff val="90000"/>
            </a:schemeClr>
          </a:solidFill>
          <a:ln>
            <a:noFill/>
          </a:ln>
        </p:spPr>
        <p:txBody>
          <a:bodyPr lIns="0" rIns="0" bIns="0" anchor="b"/>
          <a:lstStyle>
            <a:lvl1pPr algn="ctr" rtl="0">
              <a:buNone/>
              <a:defRPr sz="800">
                <a:solidFill>
                  <a:schemeClr val="tx1">
                    <a:lumMod val="50000"/>
                    <a:lumOff val="50000"/>
                  </a:schemeClr>
                </a:solidFill>
              </a:defRPr>
            </a:lvl1pPr>
          </a:lstStyle>
          <a:p>
            <a:r>
              <a:rPr lang="en-US" dirty="0"/>
              <a:t>Image Holder</a:t>
            </a:r>
          </a:p>
        </p:txBody>
      </p:sp>
      <p:sp>
        <p:nvSpPr>
          <p:cNvPr id="18" name="Picture Placeholder 7"/>
          <p:cNvSpPr>
            <a:spLocks noGrp="1"/>
          </p:cNvSpPr>
          <p:nvPr>
            <p:ph type="pic" sz="quarter" idx="13" hasCustomPrompt="1"/>
          </p:nvPr>
        </p:nvSpPr>
        <p:spPr>
          <a:xfrm>
            <a:off x="4569532" y="2571767"/>
            <a:ext cx="831525" cy="857235"/>
          </a:xfrm>
          <a:prstGeom prst="rect">
            <a:avLst/>
          </a:prstGeom>
          <a:solidFill>
            <a:schemeClr val="tx1">
              <a:lumMod val="10000"/>
              <a:lumOff val="90000"/>
            </a:schemeClr>
          </a:solidFill>
          <a:ln>
            <a:noFill/>
          </a:ln>
        </p:spPr>
        <p:txBody>
          <a:bodyPr lIns="0" tIns="0" rIns="0" bIns="0" anchor="b"/>
          <a:lstStyle>
            <a:lvl1pPr algn="ctr" rtl="0">
              <a:buNone/>
              <a:defRPr sz="800">
                <a:solidFill>
                  <a:schemeClr val="tx1">
                    <a:lumMod val="50000"/>
                    <a:lumOff val="50000"/>
                  </a:schemeClr>
                </a:solidFill>
              </a:defRPr>
            </a:lvl1pPr>
          </a:lstStyle>
          <a:p>
            <a:r>
              <a:rPr lang="en-US" dirty="0"/>
              <a:t>Image Holder</a:t>
            </a:r>
          </a:p>
        </p:txBody>
      </p:sp>
      <p:sp>
        <p:nvSpPr>
          <p:cNvPr id="19" name="Picture Placeholder 7"/>
          <p:cNvSpPr>
            <a:spLocks noGrp="1"/>
          </p:cNvSpPr>
          <p:nvPr>
            <p:ph type="pic" sz="quarter" idx="14" hasCustomPrompt="1"/>
          </p:nvPr>
        </p:nvSpPr>
        <p:spPr>
          <a:xfrm>
            <a:off x="4569532" y="3429001"/>
            <a:ext cx="831525" cy="864096"/>
          </a:xfrm>
          <a:prstGeom prst="rect">
            <a:avLst/>
          </a:prstGeom>
          <a:solidFill>
            <a:schemeClr val="tx1">
              <a:lumMod val="10000"/>
              <a:lumOff val="90000"/>
            </a:schemeClr>
          </a:solidFill>
          <a:ln>
            <a:noFill/>
          </a:ln>
        </p:spPr>
        <p:txBody>
          <a:bodyPr lIns="0" rIns="0" bIns="0" anchor="b"/>
          <a:lstStyle>
            <a:lvl1pPr algn="ctr" rtl="0">
              <a:buNone/>
              <a:defRPr sz="800">
                <a:solidFill>
                  <a:schemeClr val="tx1">
                    <a:lumMod val="50000"/>
                    <a:lumOff val="50000"/>
                  </a:schemeClr>
                </a:solidFill>
              </a:defRPr>
            </a:lvl1pPr>
          </a:lstStyle>
          <a:p>
            <a:r>
              <a:rPr lang="en-US" dirty="0"/>
              <a:t>Image Holder</a:t>
            </a:r>
          </a:p>
        </p:txBody>
      </p:sp>
      <p:sp>
        <p:nvSpPr>
          <p:cNvPr id="20" name="Picture Placeholder 7"/>
          <p:cNvSpPr>
            <a:spLocks noGrp="1"/>
          </p:cNvSpPr>
          <p:nvPr>
            <p:ph type="pic" sz="quarter" idx="15" hasCustomPrompt="1"/>
          </p:nvPr>
        </p:nvSpPr>
        <p:spPr>
          <a:xfrm>
            <a:off x="4569532" y="4293098"/>
            <a:ext cx="831525" cy="768085"/>
          </a:xfrm>
          <a:prstGeom prst="rect">
            <a:avLst/>
          </a:prstGeom>
          <a:solidFill>
            <a:schemeClr val="tx1">
              <a:lumMod val="10000"/>
              <a:lumOff val="90000"/>
            </a:schemeClr>
          </a:solidFill>
          <a:ln>
            <a:noFill/>
          </a:ln>
        </p:spPr>
        <p:txBody>
          <a:bodyPr lIns="0" rIns="0" bIns="0" anchor="b"/>
          <a:lstStyle>
            <a:lvl1pPr algn="ctr" rtl="0">
              <a:buNone/>
              <a:defRPr sz="800">
                <a:solidFill>
                  <a:schemeClr val="tx1">
                    <a:lumMod val="50000"/>
                    <a:lumOff val="50000"/>
                  </a:schemeClr>
                </a:solidFill>
              </a:defRPr>
            </a:lvl1pPr>
          </a:lstStyle>
          <a:p>
            <a:r>
              <a:rPr lang="en-US" dirty="0"/>
              <a:t>Image Holder</a:t>
            </a:r>
          </a:p>
        </p:txBody>
      </p:sp>
      <p:sp>
        <p:nvSpPr>
          <p:cNvPr id="14" name="Title 2"/>
          <p:cNvSpPr>
            <a:spLocks noGrp="1"/>
          </p:cNvSpPr>
          <p:nvPr>
            <p:ph type="title"/>
          </p:nvPr>
        </p:nvSpPr>
        <p:spPr>
          <a:xfrm>
            <a:off x="457200" y="137160"/>
            <a:ext cx="8229600" cy="1143000"/>
          </a:xfrm>
          <a:prstGeom prst="rect">
            <a:avLst/>
          </a:prstGeom>
        </p:spPr>
        <p:txBody>
          <a:bodyPr anchor="ctr"/>
          <a:lstStyle>
            <a:lvl1pPr>
              <a:defRPr>
                <a:solidFill>
                  <a:schemeClr val="tx1">
                    <a:lumMod val="50000"/>
                    <a:lumOff val="50000"/>
                  </a:schemeClr>
                </a:solidFill>
              </a:defRPr>
            </a:lvl1pPr>
          </a:lstStyle>
          <a:p>
            <a:r>
              <a:rPr lang="en-US" dirty="0"/>
              <a:t>Click to edit Master title style</a:t>
            </a:r>
          </a:p>
        </p:txBody>
      </p:sp>
      <p:grpSp>
        <p:nvGrpSpPr>
          <p:cNvPr id="15" name="Group 14"/>
          <p:cNvGrpSpPr/>
          <p:nvPr userDrawn="1"/>
        </p:nvGrpSpPr>
        <p:grpSpPr>
          <a:xfrm>
            <a:off x="1511976" y="1328109"/>
            <a:ext cx="6120048" cy="60960"/>
            <a:chOff x="1511976" y="996082"/>
            <a:chExt cx="6120048" cy="45720"/>
          </a:xfrm>
        </p:grpSpPr>
        <p:sp>
          <p:nvSpPr>
            <p:cNvPr id="21" name="Ellipse 31"/>
            <p:cNvSpPr/>
            <p:nvPr/>
          </p:nvSpPr>
          <p:spPr>
            <a:xfrm>
              <a:off x="4540251" y="996082"/>
              <a:ext cx="6350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2" name="Connecteur droit 37"/>
            <p:cNvCxnSpPr/>
            <p:nvPr/>
          </p:nvCxnSpPr>
          <p:spPr>
            <a:xfrm>
              <a:off x="4788024"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38"/>
            <p:cNvCxnSpPr/>
            <p:nvPr/>
          </p:nvCxnSpPr>
          <p:spPr>
            <a:xfrm>
              <a:off x="1511976"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1706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6">
    <p:spTree>
      <p:nvGrpSpPr>
        <p:cNvPr id="1" name=""/>
        <p:cNvGrpSpPr/>
        <p:nvPr/>
      </p:nvGrpSpPr>
      <p:grpSpPr>
        <a:xfrm>
          <a:off x="0" y="0"/>
          <a:ext cx="0" cy="0"/>
          <a:chOff x="0" y="0"/>
          <a:chExt cx="0" cy="0"/>
        </a:xfrm>
      </p:grpSpPr>
      <p:sp>
        <p:nvSpPr>
          <p:cNvPr id="14" name="Espace réservé pour une image  9"/>
          <p:cNvSpPr>
            <a:spLocks noGrp="1"/>
          </p:cNvSpPr>
          <p:nvPr>
            <p:ph type="pic" sz="quarter" idx="23" hasCustomPrompt="1"/>
          </p:nvPr>
        </p:nvSpPr>
        <p:spPr>
          <a:xfrm>
            <a:off x="0" y="-34319"/>
            <a:ext cx="9144000" cy="6886355"/>
          </a:xfrm>
          <a:prstGeom prst="rect">
            <a:avLst/>
          </a:prstGeom>
          <a:solidFill>
            <a:schemeClr val="tx1">
              <a:lumMod val="10000"/>
              <a:lumOff val="90000"/>
              <a:alpha val="20000"/>
            </a:schemeClr>
          </a:solidFill>
          <a:ln>
            <a:noFill/>
          </a:ln>
        </p:spPr>
        <p:txBody>
          <a:bodyPr bIns="0" anchor="b" anchorCtr="1">
            <a:normAutofit/>
          </a:bodyPr>
          <a:lstStyle>
            <a:lvl1pPr marL="0" indent="0" algn="ctr">
              <a:buFontTx/>
              <a:buNone/>
              <a:defRPr sz="1200">
                <a:solidFill>
                  <a:schemeClr val="tx1">
                    <a:lumMod val="50000"/>
                    <a:lumOff val="50000"/>
                  </a:schemeClr>
                </a:solidFill>
              </a:defRPr>
            </a:lvl1pPr>
          </a:lstStyle>
          <a:p>
            <a:r>
              <a:rPr lang="fr-CA" dirty="0"/>
              <a:t>Image </a:t>
            </a:r>
            <a:r>
              <a:rPr lang="fr-CA" dirty="0" err="1"/>
              <a:t>Holder</a:t>
            </a:r>
            <a:endParaRPr lang="fr-CA" dirty="0"/>
          </a:p>
        </p:txBody>
      </p:sp>
      <p:sp>
        <p:nvSpPr>
          <p:cNvPr id="5" name="Title 2"/>
          <p:cNvSpPr>
            <a:spLocks noGrp="1"/>
          </p:cNvSpPr>
          <p:nvPr>
            <p:ph type="title"/>
          </p:nvPr>
        </p:nvSpPr>
        <p:spPr>
          <a:xfrm>
            <a:off x="457200" y="137160"/>
            <a:ext cx="8229600" cy="1143000"/>
          </a:xfrm>
          <a:prstGeom prst="rect">
            <a:avLst/>
          </a:prstGeom>
        </p:spPr>
        <p:txBody>
          <a:bodyPr anchor="ctr"/>
          <a:lstStyle>
            <a:lvl1pPr>
              <a:defRPr>
                <a:solidFill>
                  <a:schemeClr val="tx1">
                    <a:lumMod val="50000"/>
                    <a:lumOff val="50000"/>
                  </a:schemeClr>
                </a:solidFill>
              </a:defRPr>
            </a:lvl1pPr>
          </a:lstStyle>
          <a:p>
            <a:r>
              <a:rPr lang="en-US" dirty="0"/>
              <a:t>Click to edit Master title style</a:t>
            </a:r>
          </a:p>
        </p:txBody>
      </p:sp>
    </p:spTree>
    <p:extLst>
      <p:ext uri="{BB962C8B-B14F-4D97-AF65-F5344CB8AC3E}">
        <p14:creationId xmlns:p14="http://schemas.microsoft.com/office/powerpoint/2010/main" val="1339568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2">
    <p:spTree>
      <p:nvGrpSpPr>
        <p:cNvPr id="1" name=""/>
        <p:cNvGrpSpPr/>
        <p:nvPr/>
      </p:nvGrpSpPr>
      <p:grpSpPr>
        <a:xfrm>
          <a:off x="0" y="0"/>
          <a:ext cx="0" cy="0"/>
          <a:chOff x="0" y="0"/>
          <a:chExt cx="0" cy="0"/>
        </a:xfrm>
      </p:grpSpPr>
      <p:sp>
        <p:nvSpPr>
          <p:cNvPr id="10" name="Espace réservé pour une image  9"/>
          <p:cNvSpPr>
            <a:spLocks noGrp="1"/>
          </p:cNvSpPr>
          <p:nvPr>
            <p:ph type="pic" sz="quarter" idx="13" hasCustomPrompt="1"/>
          </p:nvPr>
        </p:nvSpPr>
        <p:spPr>
          <a:xfrm>
            <a:off x="251520" y="3765040"/>
            <a:ext cx="2736304" cy="2592289"/>
          </a:xfrm>
          <a:prstGeom prst="rect">
            <a:avLst/>
          </a:prstGeom>
          <a:solidFill>
            <a:schemeClr val="bg1">
              <a:lumMod val="85000"/>
            </a:schemeClr>
          </a:solidFill>
        </p:spPr>
        <p:txBody>
          <a:bodyPr bIns="0" anchor="b" anchorCtr="1">
            <a:normAutofit/>
          </a:bodyPr>
          <a:lstStyle>
            <a:lvl1pPr marL="0" indent="0" algn="ctr">
              <a:buFontTx/>
              <a:buNone/>
              <a:defRPr sz="1200">
                <a:solidFill>
                  <a:schemeClr val="tx1">
                    <a:lumMod val="50000"/>
                    <a:lumOff val="50000"/>
                  </a:schemeClr>
                </a:solidFill>
              </a:defRPr>
            </a:lvl1pPr>
          </a:lstStyle>
          <a:p>
            <a:r>
              <a:rPr lang="fr-CA" dirty="0"/>
              <a:t>Image </a:t>
            </a:r>
            <a:r>
              <a:rPr lang="fr-CA" dirty="0" err="1"/>
              <a:t>Holder</a:t>
            </a:r>
            <a:endParaRPr lang="fr-CA" dirty="0"/>
          </a:p>
        </p:txBody>
      </p:sp>
      <p:sp>
        <p:nvSpPr>
          <p:cNvPr id="11" name="Espace réservé pour une image  9"/>
          <p:cNvSpPr>
            <a:spLocks noGrp="1"/>
          </p:cNvSpPr>
          <p:nvPr>
            <p:ph type="pic" sz="quarter" idx="14" hasCustomPrompt="1"/>
          </p:nvPr>
        </p:nvSpPr>
        <p:spPr>
          <a:xfrm>
            <a:off x="3204152" y="3765040"/>
            <a:ext cx="2736000" cy="2592289"/>
          </a:xfrm>
          <a:prstGeom prst="rect">
            <a:avLst/>
          </a:prstGeom>
          <a:solidFill>
            <a:schemeClr val="bg1">
              <a:lumMod val="85000"/>
            </a:schemeClr>
          </a:solidFill>
        </p:spPr>
        <p:txBody>
          <a:bodyPr bIns="0" anchor="b" anchorCtr="1">
            <a:normAutofit/>
          </a:bodyPr>
          <a:lstStyle>
            <a:lvl1pPr marL="0" indent="0" algn="ctr">
              <a:buFontTx/>
              <a:buNone/>
              <a:defRPr sz="1200">
                <a:solidFill>
                  <a:schemeClr val="tx1">
                    <a:lumMod val="50000"/>
                    <a:lumOff val="50000"/>
                  </a:schemeClr>
                </a:solidFill>
              </a:defRPr>
            </a:lvl1pPr>
          </a:lstStyle>
          <a:p>
            <a:r>
              <a:rPr lang="fr-CA" dirty="0"/>
              <a:t>Image </a:t>
            </a:r>
            <a:r>
              <a:rPr lang="fr-CA" dirty="0" err="1"/>
              <a:t>Holder</a:t>
            </a:r>
            <a:endParaRPr lang="fr-CA" dirty="0"/>
          </a:p>
        </p:txBody>
      </p:sp>
      <p:sp>
        <p:nvSpPr>
          <p:cNvPr id="13" name="Espace réservé pour une image  9"/>
          <p:cNvSpPr>
            <a:spLocks noGrp="1"/>
          </p:cNvSpPr>
          <p:nvPr>
            <p:ph type="pic" sz="quarter" idx="15" hasCustomPrompt="1"/>
          </p:nvPr>
        </p:nvSpPr>
        <p:spPr>
          <a:xfrm>
            <a:off x="6156480" y="3765040"/>
            <a:ext cx="2736000" cy="2592289"/>
          </a:xfrm>
          <a:prstGeom prst="rect">
            <a:avLst/>
          </a:prstGeom>
          <a:solidFill>
            <a:schemeClr val="bg1">
              <a:lumMod val="85000"/>
            </a:schemeClr>
          </a:solidFill>
        </p:spPr>
        <p:txBody>
          <a:bodyPr bIns="0" anchor="b" anchorCtr="1">
            <a:normAutofit/>
          </a:bodyPr>
          <a:lstStyle>
            <a:lvl1pPr marL="0" indent="0" algn="ctr">
              <a:buFontTx/>
              <a:buNone/>
              <a:defRPr sz="1200">
                <a:solidFill>
                  <a:schemeClr val="tx1">
                    <a:lumMod val="50000"/>
                    <a:lumOff val="50000"/>
                  </a:schemeClr>
                </a:solidFill>
              </a:defRPr>
            </a:lvl1pPr>
          </a:lstStyle>
          <a:p>
            <a:r>
              <a:rPr lang="fr-CA" dirty="0"/>
              <a:t>Image </a:t>
            </a:r>
            <a:r>
              <a:rPr lang="fr-CA" dirty="0" err="1"/>
              <a:t>Holder</a:t>
            </a:r>
            <a:endParaRPr lang="fr-CA" dirty="0"/>
          </a:p>
        </p:txBody>
      </p:sp>
      <p:sp>
        <p:nvSpPr>
          <p:cNvPr id="3" name="Title 2"/>
          <p:cNvSpPr>
            <a:spLocks noGrp="1"/>
          </p:cNvSpPr>
          <p:nvPr>
            <p:ph type="title"/>
          </p:nvPr>
        </p:nvSpPr>
        <p:spPr>
          <a:xfrm>
            <a:off x="457200" y="137160"/>
            <a:ext cx="8229600" cy="1143000"/>
          </a:xfrm>
          <a:prstGeom prst="rect">
            <a:avLst/>
          </a:prstGeom>
        </p:spPr>
        <p:txBody>
          <a:bodyPr anchor="ctr"/>
          <a:lstStyle>
            <a:lvl1pPr>
              <a:defRPr>
                <a:solidFill>
                  <a:schemeClr val="tx1">
                    <a:lumMod val="50000"/>
                    <a:lumOff val="50000"/>
                  </a:schemeClr>
                </a:solidFill>
              </a:defRPr>
            </a:lvl1pPr>
          </a:lstStyle>
          <a:p>
            <a:r>
              <a:rPr lang="en-US" dirty="0"/>
              <a:t>Click to edit Master title style</a:t>
            </a:r>
          </a:p>
        </p:txBody>
      </p:sp>
      <p:grpSp>
        <p:nvGrpSpPr>
          <p:cNvPr id="8" name="Group 7"/>
          <p:cNvGrpSpPr/>
          <p:nvPr userDrawn="1"/>
        </p:nvGrpSpPr>
        <p:grpSpPr>
          <a:xfrm>
            <a:off x="1511976" y="1328109"/>
            <a:ext cx="6120048" cy="60960"/>
            <a:chOff x="1511976" y="996082"/>
            <a:chExt cx="6120048" cy="45720"/>
          </a:xfrm>
        </p:grpSpPr>
        <p:sp>
          <p:nvSpPr>
            <p:cNvPr id="9" name="Ellipse 31"/>
            <p:cNvSpPr/>
            <p:nvPr/>
          </p:nvSpPr>
          <p:spPr>
            <a:xfrm>
              <a:off x="4540251" y="996082"/>
              <a:ext cx="6350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2" name="Connecteur droit 37"/>
            <p:cNvCxnSpPr/>
            <p:nvPr/>
          </p:nvCxnSpPr>
          <p:spPr>
            <a:xfrm>
              <a:off x="4788024"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38"/>
            <p:cNvCxnSpPr/>
            <p:nvPr/>
          </p:nvCxnSpPr>
          <p:spPr>
            <a:xfrm>
              <a:off x="1511976"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3904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 10">
    <p:spTree>
      <p:nvGrpSpPr>
        <p:cNvPr id="1" name=""/>
        <p:cNvGrpSpPr/>
        <p:nvPr/>
      </p:nvGrpSpPr>
      <p:grpSpPr>
        <a:xfrm>
          <a:off x="0" y="0"/>
          <a:ext cx="0" cy="0"/>
          <a:chOff x="0" y="0"/>
          <a:chExt cx="0" cy="0"/>
        </a:xfrm>
      </p:grpSpPr>
      <p:sp>
        <p:nvSpPr>
          <p:cNvPr id="21" name="Picture Placeholder 9"/>
          <p:cNvSpPr>
            <a:spLocks noGrp="1"/>
          </p:cNvSpPr>
          <p:nvPr>
            <p:ph type="pic" sz="quarter" idx="16" hasCustomPrompt="1"/>
          </p:nvPr>
        </p:nvSpPr>
        <p:spPr>
          <a:xfrm>
            <a:off x="1" y="0"/>
            <a:ext cx="3779912" cy="6858000"/>
          </a:xfrm>
          <a:prstGeom prst="rect">
            <a:avLst/>
          </a:prstGeom>
          <a:solidFill>
            <a:schemeClr val="tx1">
              <a:lumMod val="10000"/>
              <a:lumOff val="90000"/>
            </a:schemeClr>
          </a:solidFill>
        </p:spPr>
        <p:txBody>
          <a:bodyPr anchor="b"/>
          <a:lstStyle>
            <a:lvl1pPr marL="0" indent="0" algn="ctr">
              <a:buNone/>
              <a:defRPr sz="1200" baseline="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61192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3">
    <p:spTree>
      <p:nvGrpSpPr>
        <p:cNvPr id="1" name=""/>
        <p:cNvGrpSpPr/>
        <p:nvPr/>
      </p:nvGrpSpPr>
      <p:grpSpPr>
        <a:xfrm>
          <a:off x="0" y="0"/>
          <a:ext cx="0" cy="0"/>
          <a:chOff x="0" y="0"/>
          <a:chExt cx="0" cy="0"/>
        </a:xfrm>
      </p:grpSpPr>
      <p:sp>
        <p:nvSpPr>
          <p:cNvPr id="7" name="Title 2"/>
          <p:cNvSpPr>
            <a:spLocks noGrp="1"/>
          </p:cNvSpPr>
          <p:nvPr>
            <p:ph type="title"/>
          </p:nvPr>
        </p:nvSpPr>
        <p:spPr>
          <a:xfrm>
            <a:off x="457200" y="137160"/>
            <a:ext cx="8229600" cy="1143000"/>
          </a:xfrm>
          <a:prstGeom prst="rect">
            <a:avLst/>
          </a:prstGeom>
        </p:spPr>
        <p:txBody>
          <a:bodyPr anchor="ctr"/>
          <a:lstStyle>
            <a:lvl1pPr>
              <a:defRPr>
                <a:solidFill>
                  <a:schemeClr val="tx1">
                    <a:lumMod val="50000"/>
                    <a:lumOff val="50000"/>
                  </a:schemeClr>
                </a:solidFill>
              </a:defRPr>
            </a:lvl1pPr>
          </a:lstStyle>
          <a:p>
            <a:r>
              <a:rPr lang="en-US" dirty="0"/>
              <a:t>Click to edit Master title style</a:t>
            </a:r>
          </a:p>
        </p:txBody>
      </p:sp>
      <p:grpSp>
        <p:nvGrpSpPr>
          <p:cNvPr id="8" name="Group 7"/>
          <p:cNvGrpSpPr/>
          <p:nvPr userDrawn="1"/>
        </p:nvGrpSpPr>
        <p:grpSpPr>
          <a:xfrm>
            <a:off x="1511976" y="1328109"/>
            <a:ext cx="6120048" cy="60960"/>
            <a:chOff x="1511976" y="996082"/>
            <a:chExt cx="6120048" cy="45720"/>
          </a:xfrm>
        </p:grpSpPr>
        <p:sp>
          <p:nvSpPr>
            <p:cNvPr id="9" name="Ellipse 31"/>
            <p:cNvSpPr/>
            <p:nvPr/>
          </p:nvSpPr>
          <p:spPr>
            <a:xfrm>
              <a:off x="4540251" y="996082"/>
              <a:ext cx="6350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 name="Connecteur droit 37"/>
            <p:cNvCxnSpPr/>
            <p:nvPr/>
          </p:nvCxnSpPr>
          <p:spPr>
            <a:xfrm>
              <a:off x="4788024"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38"/>
            <p:cNvCxnSpPr/>
            <p:nvPr/>
          </p:nvCxnSpPr>
          <p:spPr>
            <a:xfrm>
              <a:off x="1511976"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9453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 12">
    <p:spTree>
      <p:nvGrpSpPr>
        <p:cNvPr id="1" name=""/>
        <p:cNvGrpSpPr/>
        <p:nvPr/>
      </p:nvGrpSpPr>
      <p:grpSpPr>
        <a:xfrm>
          <a:off x="0" y="0"/>
          <a:ext cx="0" cy="0"/>
          <a:chOff x="0" y="0"/>
          <a:chExt cx="0" cy="0"/>
        </a:xfrm>
      </p:grpSpPr>
      <p:sp>
        <p:nvSpPr>
          <p:cNvPr id="21" name="Picture Placeholder 9"/>
          <p:cNvSpPr>
            <a:spLocks noGrp="1"/>
          </p:cNvSpPr>
          <p:nvPr>
            <p:ph type="pic" sz="quarter" idx="16" hasCustomPrompt="1"/>
          </p:nvPr>
        </p:nvSpPr>
        <p:spPr>
          <a:xfrm>
            <a:off x="0" y="2096853"/>
            <a:ext cx="2987824" cy="3382205"/>
          </a:xfrm>
          <a:prstGeom prst="rect">
            <a:avLst/>
          </a:prstGeom>
          <a:solidFill>
            <a:schemeClr val="tx1">
              <a:lumMod val="10000"/>
              <a:lumOff val="90000"/>
            </a:schemeClr>
          </a:solidFill>
        </p:spPr>
        <p:txBody>
          <a:bodyPr anchor="b"/>
          <a:lstStyle>
            <a:lvl1pPr marL="0" indent="0" algn="ctr">
              <a:buNone/>
              <a:defRPr sz="1200" baseline="0">
                <a:solidFill>
                  <a:schemeClr val="tx1">
                    <a:lumMod val="50000"/>
                    <a:lumOff val="50000"/>
                  </a:schemeClr>
                </a:solidFill>
              </a:defRPr>
            </a:lvl1pPr>
          </a:lstStyle>
          <a:p>
            <a:r>
              <a:rPr lang="en-US" dirty="0"/>
              <a:t>Image Holder</a:t>
            </a:r>
          </a:p>
        </p:txBody>
      </p:sp>
      <p:sp>
        <p:nvSpPr>
          <p:cNvPr id="8" name="Title 2"/>
          <p:cNvSpPr>
            <a:spLocks noGrp="1"/>
          </p:cNvSpPr>
          <p:nvPr>
            <p:ph type="title"/>
          </p:nvPr>
        </p:nvSpPr>
        <p:spPr>
          <a:xfrm>
            <a:off x="457200" y="137160"/>
            <a:ext cx="8229600" cy="1143000"/>
          </a:xfrm>
          <a:prstGeom prst="rect">
            <a:avLst/>
          </a:prstGeom>
        </p:spPr>
        <p:txBody>
          <a:bodyPr anchor="ctr"/>
          <a:lstStyle>
            <a:lvl1pPr>
              <a:defRPr>
                <a:solidFill>
                  <a:schemeClr val="tx1">
                    <a:lumMod val="50000"/>
                    <a:lumOff val="50000"/>
                  </a:schemeClr>
                </a:solidFill>
              </a:defRPr>
            </a:lvl1pPr>
          </a:lstStyle>
          <a:p>
            <a:r>
              <a:rPr lang="en-US" dirty="0"/>
              <a:t>Click to edit Master title style</a:t>
            </a:r>
          </a:p>
        </p:txBody>
      </p:sp>
      <p:grpSp>
        <p:nvGrpSpPr>
          <p:cNvPr id="9" name="Group 8"/>
          <p:cNvGrpSpPr/>
          <p:nvPr userDrawn="1"/>
        </p:nvGrpSpPr>
        <p:grpSpPr>
          <a:xfrm>
            <a:off x="1511976" y="1328109"/>
            <a:ext cx="6120048" cy="60960"/>
            <a:chOff x="1511976" y="996082"/>
            <a:chExt cx="6120048" cy="45720"/>
          </a:xfrm>
        </p:grpSpPr>
        <p:sp>
          <p:nvSpPr>
            <p:cNvPr id="10" name="Ellipse 31"/>
            <p:cNvSpPr/>
            <p:nvPr/>
          </p:nvSpPr>
          <p:spPr>
            <a:xfrm>
              <a:off x="4540251" y="996082"/>
              <a:ext cx="6350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 name="Connecteur droit 37"/>
            <p:cNvCxnSpPr/>
            <p:nvPr/>
          </p:nvCxnSpPr>
          <p:spPr>
            <a:xfrm>
              <a:off x="4788024"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38"/>
            <p:cNvCxnSpPr/>
            <p:nvPr/>
          </p:nvCxnSpPr>
          <p:spPr>
            <a:xfrm>
              <a:off x="1511976"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userDrawn="1"/>
        </p:nvSpPr>
        <p:spPr>
          <a:xfrm>
            <a:off x="2987827" y="2096851"/>
            <a:ext cx="1782599" cy="3410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50000"/>
              </a:lnSpc>
              <a:spcBef>
                <a:spcPts val="0"/>
              </a:spcBef>
              <a:spcAft>
                <a:spcPts val="0"/>
              </a:spcAft>
              <a:buClrTx/>
              <a:buSzTx/>
              <a:buFontTx/>
              <a:buNone/>
              <a:tabLst/>
              <a:defRPr/>
            </a:pPr>
            <a:endParaRPr kumimoji="0" lang="fr-CA" sz="1700" b="1"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fr-CA" sz="1700" b="1" i="0" u="none" strike="noStrike" kern="1200" cap="none" spc="0" normalizeH="0" baseline="0" noProof="0" dirty="0">
                <a:ln>
                  <a:noFill/>
                </a:ln>
                <a:solidFill>
                  <a:srgbClr val="FFFFFF"/>
                </a:solidFill>
                <a:effectLst/>
                <a:uLnTx/>
                <a:uFillTx/>
                <a:latin typeface="Calibri"/>
                <a:ea typeface="+mn-ea"/>
                <a:cs typeface="+mn-cs"/>
              </a:rPr>
              <a:t>TITLE GOES HERE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There are many variations of passages but the majority have  suffered alteration in some form by injected. There are many variations of passages .</a:t>
            </a:r>
          </a:p>
        </p:txBody>
      </p:sp>
    </p:spTree>
    <p:extLst>
      <p:ext uri="{BB962C8B-B14F-4D97-AF65-F5344CB8AC3E}">
        <p14:creationId xmlns:p14="http://schemas.microsoft.com/office/powerpoint/2010/main" val="23122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fade">
                                      <p:cBhvr>
                                        <p:cTn id="16"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67E5FC-BFA0-4458-97A0-4FC50618B21E}"/>
              </a:ext>
            </a:extLst>
          </p:cNvPr>
          <p:cNvSpPr>
            <a:spLocks noGrp="1"/>
          </p:cNvSpPr>
          <p:nvPr>
            <p:ph type="dt" sz="half" idx="10"/>
          </p:nvPr>
        </p:nvSpPr>
        <p:spPr/>
        <p:txBody>
          <a:bodyPr/>
          <a:lstStyle/>
          <a:p>
            <a:fld id="{EC1B6BAE-3ADC-4932-8051-5BDF098F0DCA}" type="datetimeFigureOut">
              <a:rPr lang="en-US" smtClean="0">
                <a:solidFill>
                  <a:prstClr val="black">
                    <a:tint val="75000"/>
                  </a:prstClr>
                </a:solidFill>
              </a:rPr>
              <a:pPr/>
              <a:t>4/26/2018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5640D4-E6F0-440E-9A8E-0941BEFE791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D556002-6248-4B96-BD71-1654D5F352C5}"/>
              </a:ext>
            </a:extLst>
          </p:cNvPr>
          <p:cNvSpPr>
            <a:spLocks noGrp="1"/>
          </p:cNvSpPr>
          <p:nvPr>
            <p:ph type="sldNum" sz="quarter" idx="12"/>
          </p:nvPr>
        </p:nvSpPr>
        <p:spPr/>
        <p:txBody>
          <a:bodyPr/>
          <a:lstStyle/>
          <a:p>
            <a:fld id="{06BC22E6-6D16-4133-82F1-CA780A4BC5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318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F6D0-1333-4D5D-B1CB-C6B58749B4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72FB1D-38A9-4845-8235-F4B8899949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2BE66-5165-40AF-9AC6-953C1BF07FB8}"/>
              </a:ext>
            </a:extLst>
          </p:cNvPr>
          <p:cNvSpPr>
            <a:spLocks noGrp="1"/>
          </p:cNvSpPr>
          <p:nvPr>
            <p:ph type="dt" sz="half" idx="10"/>
          </p:nvPr>
        </p:nvSpPr>
        <p:spPr/>
        <p:txBody>
          <a:bodyPr/>
          <a:lstStyle/>
          <a:p>
            <a:fld id="{EC1B6BAE-3ADC-4932-8051-5BDF098F0DCA}" type="datetimeFigureOut">
              <a:rPr lang="en-US" smtClean="0">
                <a:solidFill>
                  <a:prstClr val="black">
                    <a:tint val="75000"/>
                  </a:prstClr>
                </a:solidFill>
              </a:rPr>
              <a:pPr/>
              <a:t>4/26/2018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7A6B01E-FCA4-412F-B8B0-E9E494EF16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60DD309-AE82-4417-8830-EC2ED3B155DB}"/>
              </a:ext>
            </a:extLst>
          </p:cNvPr>
          <p:cNvSpPr>
            <a:spLocks noGrp="1"/>
          </p:cNvSpPr>
          <p:nvPr>
            <p:ph type="sldNum" sz="quarter" idx="12"/>
          </p:nvPr>
        </p:nvSpPr>
        <p:spPr/>
        <p:txBody>
          <a:bodyPr/>
          <a:lstStyle/>
          <a:p>
            <a:fld id="{06BC22E6-6D16-4133-82F1-CA780A4BC5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664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0" y="1730375"/>
            <a:ext cx="5029200" cy="2559050"/>
          </a:xfrm>
        </p:spPr>
        <p:txBody>
          <a:bodyPr/>
          <a:lstStyle>
            <a:lvl1pPr>
              <a:defRPr sz="5400"/>
            </a:lvl1pPr>
          </a:lstStyle>
          <a:p>
            <a:r>
              <a:rPr lang="en-US"/>
              <a:t>Click to edit Master title style</a:t>
            </a:r>
          </a:p>
        </p:txBody>
      </p:sp>
      <p:sp>
        <p:nvSpPr>
          <p:cNvPr id="3075" name="Rectangle 3"/>
          <p:cNvSpPr>
            <a:spLocks noGrp="1" noChangeArrowheads="1"/>
          </p:cNvSpPr>
          <p:nvPr>
            <p:ph type="subTitle" idx="1"/>
          </p:nvPr>
        </p:nvSpPr>
        <p:spPr>
          <a:xfrm>
            <a:off x="2286000" y="4191000"/>
            <a:ext cx="5029200" cy="1190625"/>
          </a:xfrm>
        </p:spPr>
        <p:txBody>
          <a:bodyPr/>
          <a:lstStyle>
            <a:lvl1pPr marL="0" indent="0" algn="ctr">
              <a:buFontTx/>
              <a:buNone/>
              <a:defRPr sz="3600"/>
            </a:lvl1pPr>
          </a:lstStyle>
          <a:p>
            <a:r>
              <a:rPr lang="en-US"/>
              <a:t>Click to edit Master subtitle style</a:t>
            </a:r>
          </a:p>
        </p:txBody>
      </p:sp>
      <p:sp>
        <p:nvSpPr>
          <p:cNvPr id="4" name="Rectangle 4"/>
          <p:cNvSpPr>
            <a:spLocks noGrp="1" noChangeArrowheads="1"/>
          </p:cNvSpPr>
          <p:nvPr>
            <p:ph type="dt" sz="half" idx="10"/>
          </p:nvPr>
        </p:nvSpPr>
        <p:spPr>
          <a:xfrm>
            <a:off x="152400" y="6248400"/>
            <a:ext cx="18288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333333"/>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xfrm>
            <a:off x="2209800" y="6248400"/>
            <a:ext cx="30480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333333"/>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xfrm>
            <a:off x="5410200" y="6248400"/>
            <a:ext cx="17526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21E8DF-46A1-E645-93BD-C01831B34EA0}" type="slidenum">
              <a:rPr kumimoji="0" lang="en-US" altLang="en-US" sz="1000" b="1" i="0" u="none" strike="noStrike" kern="1200" cap="none" spc="0" normalizeH="0" baseline="0" noProof="0">
                <a:ln>
                  <a:noFill/>
                </a:ln>
                <a:solidFill>
                  <a:srgbClr val="333333"/>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000" b="1" i="0" u="none" strike="noStrike" kern="1200" cap="none" spc="0" normalizeH="0" baseline="0" noProof="0">
              <a:ln>
                <a:noFill/>
              </a:ln>
              <a:solidFill>
                <a:srgbClr val="333333"/>
              </a:solidFill>
              <a:effectLst/>
              <a:uLnTx/>
              <a:uFillTx/>
              <a:latin typeface="Arial" charset="0"/>
              <a:ea typeface="+mn-ea"/>
              <a:cs typeface="+mn-cs"/>
            </a:endParaRPr>
          </a:p>
        </p:txBody>
      </p:sp>
    </p:spTree>
    <p:extLst>
      <p:ext uri="{BB962C8B-B14F-4D97-AF65-F5344CB8AC3E}">
        <p14:creationId xmlns:p14="http://schemas.microsoft.com/office/powerpoint/2010/main" val="2520791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333333"/>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333333"/>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38E852E-0738-274D-970B-902AEC4B89A3}" type="slidenum">
              <a:rPr kumimoji="0" lang="en-US" altLang="en-US" sz="1000" b="1" i="0" u="none" strike="noStrike" kern="1200" cap="none" spc="0" normalizeH="0" baseline="0" noProof="0">
                <a:ln>
                  <a:noFill/>
                </a:ln>
                <a:solidFill>
                  <a:srgbClr val="333333"/>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000" b="1" i="0" u="none" strike="noStrike" kern="1200" cap="none" spc="0" normalizeH="0" baseline="0" noProof="0">
              <a:ln>
                <a:noFill/>
              </a:ln>
              <a:solidFill>
                <a:srgbClr val="333333"/>
              </a:solidFill>
              <a:effectLst/>
              <a:uLnTx/>
              <a:uFillTx/>
              <a:latin typeface="Arial" charset="0"/>
              <a:ea typeface="+mn-ea"/>
              <a:cs typeface="+mn-cs"/>
            </a:endParaRPr>
          </a:p>
        </p:txBody>
      </p:sp>
    </p:spTree>
    <p:extLst>
      <p:ext uri="{BB962C8B-B14F-4D97-AF65-F5344CB8AC3E}">
        <p14:creationId xmlns:p14="http://schemas.microsoft.com/office/powerpoint/2010/main" val="3003502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endParaRPr lang="es-E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9C3503A-7574-4AC5-B635-436D7489CD6D}" type="slidenum">
              <a:rPr lang="es-ES" smtClean="0"/>
              <a:pPr/>
              <a:t>‹#›</a:t>
            </a:fld>
            <a:endParaRPr lang="es-ES"/>
          </a:p>
        </p:txBody>
      </p:sp>
      <p:sp>
        <p:nvSpPr>
          <p:cNvPr id="14" name="Footer Placeholder 13"/>
          <p:cNvSpPr>
            <a:spLocks noGrp="1"/>
          </p:cNvSpPr>
          <p:nvPr>
            <p:ph type="ftr" sz="quarter" idx="12"/>
          </p:nvPr>
        </p:nvSpPr>
        <p:spPr/>
        <p:txBody>
          <a:bodyPr/>
          <a:lstStyle/>
          <a:p>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s-ES"/>
          </a:p>
        </p:txBody>
      </p:sp>
      <p:sp>
        <p:nvSpPr>
          <p:cNvPr id="10" name="Slide Number Placeholder 9"/>
          <p:cNvSpPr>
            <a:spLocks noGrp="1"/>
          </p:cNvSpPr>
          <p:nvPr>
            <p:ph type="sldNum" sz="quarter" idx="16"/>
          </p:nvPr>
        </p:nvSpPr>
        <p:spPr/>
        <p:txBody>
          <a:bodyPr rtlCol="0"/>
          <a:lstStyle/>
          <a:p>
            <a:fld id="{A6698096-939A-4318-BC8D-A4803CEA6115}" type="slidenum">
              <a:rPr lang="es-ES" smtClean="0"/>
              <a:pPr/>
              <a:t>‹#›</a:t>
            </a:fld>
            <a:endParaRPr lang="es-ES"/>
          </a:p>
        </p:txBody>
      </p:sp>
      <p:sp>
        <p:nvSpPr>
          <p:cNvPr id="12" name="Footer Placeholder 11"/>
          <p:cNvSpPr>
            <a:spLocks noGrp="1"/>
          </p:cNvSpPr>
          <p:nvPr>
            <p:ph type="ftr" sz="quarter" idx="17"/>
          </p:nvPr>
        </p:nvSpPr>
        <p:spPr/>
        <p:txBody>
          <a:bodyPr rtlCol="0"/>
          <a:lstStyle/>
          <a:p>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s-ES"/>
          </a:p>
        </p:txBody>
      </p:sp>
      <p:sp>
        <p:nvSpPr>
          <p:cNvPr id="12" name="Slide Number Placeholder 11"/>
          <p:cNvSpPr>
            <a:spLocks noGrp="1"/>
          </p:cNvSpPr>
          <p:nvPr>
            <p:ph type="sldNum" sz="quarter" idx="16"/>
          </p:nvPr>
        </p:nvSpPr>
        <p:spPr/>
        <p:txBody>
          <a:bodyPr rtlCol="0"/>
          <a:lstStyle/>
          <a:p>
            <a:fld id="{86A6C1F3-6D2A-41BB-B637-9F38F8133A06}" type="slidenum">
              <a:rPr lang="es-ES" smtClean="0"/>
              <a:pPr/>
              <a:t>‹#›</a:t>
            </a:fld>
            <a:endParaRPr lang="es-ES"/>
          </a:p>
        </p:txBody>
      </p:sp>
      <p:sp>
        <p:nvSpPr>
          <p:cNvPr id="14" name="Footer Placeholder 13"/>
          <p:cNvSpPr>
            <a:spLocks noGrp="1"/>
          </p:cNvSpPr>
          <p:nvPr>
            <p:ph type="ftr" sz="quarter" idx="17"/>
          </p:nvPr>
        </p:nvSpPr>
        <p:spPr/>
        <p:txBody>
          <a:bodyPr rtlCol="0"/>
          <a:lstStyle/>
          <a:p>
            <a:endParaRPr lang="es-E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B1642E7-4D29-404B-8E41-2571BB960E07}" type="slidenum">
              <a:rPr lang="es-ES" smtClean="0"/>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0F2DAD1-BA8D-4962-AF0A-13099AFB09E8}" type="slidenum">
              <a:rPr lang="es-ES" smtClean="0"/>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32D1E48A-9F51-4A93-8F54-5CD58F3D7942}" type="slidenum">
              <a:rPr lang="es-ES" smtClean="0"/>
              <a:pPr/>
              <a:t>‹#›</a:t>
            </a:fld>
            <a:endParaRPr lang="es-E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2"/>
            <a:ext cx="2667000" cy="365125"/>
          </a:xfrm>
        </p:spPr>
        <p:txBody>
          <a:bodyPr rtlCol="0"/>
          <a:lstStyle/>
          <a:p>
            <a:endParaRPr lang="es-E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227396F-CBD8-4B7A-BD44-E67F6FD615DB}" type="slidenum">
              <a:rPr lang="es-ES" smtClean="0"/>
              <a:pPr/>
              <a:t>‹#›</a:t>
            </a:fld>
            <a:endParaRPr lang="es-ES"/>
          </a:p>
        </p:txBody>
      </p:sp>
      <p:sp>
        <p:nvSpPr>
          <p:cNvPr id="14" name="Footer Placeholder 13"/>
          <p:cNvSpPr>
            <a:spLocks noGrp="1"/>
          </p:cNvSpPr>
          <p:nvPr>
            <p:ph type="ftr" sz="quarter" idx="12"/>
          </p:nvPr>
        </p:nvSpPr>
        <p:spPr>
          <a:xfrm>
            <a:off x="1600200" y="6248208"/>
            <a:ext cx="4572000" cy="365125"/>
          </a:xfrm>
        </p:spPr>
        <p:txBody>
          <a:bodyPr rtlCol="0"/>
          <a:lstStyle/>
          <a:p>
            <a:endParaRPr lang="es-E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s-ES"/>
          </a:p>
        </p:txBody>
      </p:sp>
      <p:sp>
        <p:nvSpPr>
          <p:cNvPr id="3" name="Footer Placeholder 2"/>
          <p:cNvSpPr>
            <a:spLocks noGrp="1"/>
          </p:cNvSpPr>
          <p:nvPr>
            <p:ph type="ftr" sz="quarter" idx="3"/>
          </p:nvPr>
        </p:nvSpPr>
        <p:spPr>
          <a:xfrm>
            <a:off x="609601" y="6248208"/>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s-E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1E21783-82DA-4DFF-8772-BF67E027940B}" type="slidenum">
              <a:rPr lang="es-ES" smtClean="0"/>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A77DE0-8621-45FD-9ACE-F65D0A0D27B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9D7739-B060-4A61-BBFB-C47068A242C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D066F-59BA-4A5C-AE38-4384B208DD32}"/>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C1B6BAE-3ADC-4932-8051-5BDF098F0DCA}" type="datetimeFigureOut">
              <a:rPr lang="en-US" smtClean="0">
                <a:solidFill>
                  <a:prstClr val="black">
                    <a:tint val="75000"/>
                  </a:prstClr>
                </a:solidFill>
                <a:latin typeface="Calibri"/>
                <a:cs typeface="+mn-cs"/>
              </a:rPr>
              <a:pPr fontAlgn="auto">
                <a:spcBef>
                  <a:spcPts val="0"/>
                </a:spcBef>
                <a:spcAft>
                  <a:spcPts val="0"/>
                </a:spcAft>
              </a:pPr>
              <a:t>4/26/2018</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7BE1EB72-E8C7-42B5-B6A8-E0EC6FAA13BE}"/>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B66E7C23-9419-4534-A75D-8AB4C9DABED5}"/>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6BC22E6-6D16-4133-82F1-CA780A4BC587}"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26106324"/>
      </p:ext>
    </p:extLst>
  </p:cSld>
  <p:clrMap bg1="lt1" tx1="dk1" bg2="lt2" tx2="dk2" accent1="accent1" accent2="accent2" accent3="accent3" accent4="accent4" accent5="accent5" accent6="accent6" hlink="hlink" folHlink="folHlink"/>
  <p:sldLayoutIdLst>
    <p:sldLayoutId id="21474837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52600" y="228600"/>
            <a:ext cx="6858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752600" y="1752600"/>
            <a:ext cx="6858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762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1752600" y="6248400"/>
            <a:ext cx="4572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a:lvl1pPr>
          </a:lstStyle>
          <a:p>
            <a:pPr>
              <a:defRPr/>
            </a:pPr>
            <a:fld id="{F95A0ABF-07DD-3C46-ACD1-62CD6E2B3752}" type="slidenum">
              <a:rPr lang="en-US" altLang="en-US"/>
              <a:pPr>
                <a:defRPr/>
              </a:pPr>
              <a:t>‹#›</a:t>
            </a:fld>
            <a:endParaRPr lang="en-US" altLang="en-US"/>
          </a:p>
        </p:txBody>
      </p:sp>
    </p:spTree>
    <p:extLst>
      <p:ext uri="{BB962C8B-B14F-4D97-AF65-F5344CB8AC3E}">
        <p14:creationId xmlns:p14="http://schemas.microsoft.com/office/powerpoint/2010/main" val="4028462934"/>
      </p:ext>
    </p:extLst>
  </p:cSld>
  <p:clrMap bg1="lt1" tx1="dk1" bg2="lt2" tx2="dk2" accent1="accent1" accent2="accent2" accent3="accent3" accent4="accent4" accent5="accent5" accent6="accent6" hlink="hlink" folHlink="folHlink"/>
  <p:sldLayoutIdLst>
    <p:sldLayoutId id="2147483724" r:id="rId1"/>
    <p:sldLayoutId id="2147483725" r:id="rId2"/>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Black" pitchFamily="34" charset="0"/>
        </a:defRPr>
      </a:lvl2pPr>
      <a:lvl3pPr algn="ctr" rtl="0" eaLnBrk="0" fontAlgn="base" hangingPunct="0">
        <a:spcBef>
          <a:spcPct val="0"/>
        </a:spcBef>
        <a:spcAft>
          <a:spcPct val="0"/>
        </a:spcAft>
        <a:defRPr sz="4000">
          <a:solidFill>
            <a:schemeClr val="tx2"/>
          </a:solidFill>
          <a:latin typeface="Arial Black" pitchFamily="34" charset="0"/>
        </a:defRPr>
      </a:lvl3pPr>
      <a:lvl4pPr algn="ctr" rtl="0" eaLnBrk="0" fontAlgn="base" hangingPunct="0">
        <a:spcBef>
          <a:spcPct val="0"/>
        </a:spcBef>
        <a:spcAft>
          <a:spcPct val="0"/>
        </a:spcAft>
        <a:defRPr sz="4000">
          <a:solidFill>
            <a:schemeClr val="tx2"/>
          </a:solidFill>
          <a:latin typeface="Arial Black" pitchFamily="34" charset="0"/>
        </a:defRPr>
      </a:lvl4pPr>
      <a:lvl5pPr algn="ctr" rtl="0" eaLnBrk="0" fontAlgn="base" hangingPunct="0">
        <a:spcBef>
          <a:spcPct val="0"/>
        </a:spcBef>
        <a:spcAft>
          <a:spcPct val="0"/>
        </a:spcAft>
        <a:defRPr sz="4000">
          <a:solidFill>
            <a:schemeClr val="tx2"/>
          </a:solidFill>
          <a:latin typeface="Arial Black" pitchFamily="34" charset="0"/>
        </a:defRPr>
      </a:lvl5pPr>
      <a:lvl6pPr marL="457200" algn="ctr" rtl="0" fontAlgn="base">
        <a:spcBef>
          <a:spcPct val="0"/>
        </a:spcBef>
        <a:spcAft>
          <a:spcPct val="0"/>
        </a:spcAft>
        <a:defRPr sz="4000">
          <a:solidFill>
            <a:schemeClr val="tx2"/>
          </a:solidFill>
          <a:latin typeface="Arial Black" pitchFamily="34" charset="0"/>
        </a:defRPr>
      </a:lvl6pPr>
      <a:lvl7pPr marL="914400" algn="ctr" rtl="0" fontAlgn="base">
        <a:spcBef>
          <a:spcPct val="0"/>
        </a:spcBef>
        <a:spcAft>
          <a:spcPct val="0"/>
        </a:spcAft>
        <a:defRPr sz="4000">
          <a:solidFill>
            <a:schemeClr val="tx2"/>
          </a:solidFill>
          <a:latin typeface="Arial Black" pitchFamily="34" charset="0"/>
        </a:defRPr>
      </a:lvl7pPr>
      <a:lvl8pPr marL="1371600" algn="ctr" rtl="0" fontAlgn="base">
        <a:spcBef>
          <a:spcPct val="0"/>
        </a:spcBef>
        <a:spcAft>
          <a:spcPct val="0"/>
        </a:spcAft>
        <a:defRPr sz="4000">
          <a:solidFill>
            <a:schemeClr val="tx2"/>
          </a:solidFill>
          <a:latin typeface="Arial Black" pitchFamily="34" charset="0"/>
        </a:defRPr>
      </a:lvl8pPr>
      <a:lvl9pPr marL="1828800" algn="ctr" rtl="0" fontAlgn="base">
        <a:spcBef>
          <a:spcPct val="0"/>
        </a:spcBef>
        <a:spcAft>
          <a:spcPct val="0"/>
        </a:spcAft>
        <a:defRPr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8732520" y="6415406"/>
            <a:ext cx="365760" cy="36639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fontAlgn="auto">
              <a:spcBef>
                <a:spcPts val="0"/>
              </a:spcBef>
              <a:spcAft>
                <a:spcPts val="0"/>
              </a:spcAft>
            </a:pPr>
            <a:fld id="{E9E26FBA-29A6-4525-BC95-814C4943B6FB}" type="slidenum">
              <a:rPr lang="fr-CA" smtClean="0">
                <a:solidFill>
                  <a:srgbClr val="262626">
                    <a:tint val="75000"/>
                  </a:srgbClr>
                </a:solidFill>
                <a:latin typeface="Calibri"/>
                <a:cs typeface="+mn-cs"/>
              </a:rPr>
              <a:pPr defTabSz="1219170" fontAlgn="auto">
                <a:spcBef>
                  <a:spcPts val="0"/>
                </a:spcBef>
                <a:spcAft>
                  <a:spcPts val="0"/>
                </a:spcAft>
              </a:pPr>
              <a:t>‹#›</a:t>
            </a:fld>
            <a:endParaRPr lang="fr-CA">
              <a:solidFill>
                <a:srgbClr val="262626">
                  <a:tint val="75000"/>
                </a:srgbClr>
              </a:solidFill>
              <a:latin typeface="Calibri"/>
              <a:cs typeface="+mn-cs"/>
            </a:endParaRPr>
          </a:p>
        </p:txBody>
      </p:sp>
    </p:spTree>
    <p:extLst>
      <p:ext uri="{BB962C8B-B14F-4D97-AF65-F5344CB8AC3E}">
        <p14:creationId xmlns:p14="http://schemas.microsoft.com/office/powerpoint/2010/main" val="1957795015"/>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8732520" y="6415406"/>
            <a:ext cx="365760" cy="36639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fontAlgn="auto">
              <a:spcBef>
                <a:spcPts val="0"/>
              </a:spcBef>
              <a:spcAft>
                <a:spcPts val="0"/>
              </a:spcAft>
            </a:pPr>
            <a:fld id="{E9E26FBA-29A6-4525-BC95-814C4943B6FB}" type="slidenum">
              <a:rPr lang="fr-CA" smtClean="0">
                <a:solidFill>
                  <a:srgbClr val="262626">
                    <a:tint val="75000"/>
                  </a:srgbClr>
                </a:solidFill>
                <a:latin typeface="Calibri"/>
                <a:cs typeface="+mn-cs"/>
              </a:rPr>
              <a:pPr defTabSz="1219170" fontAlgn="auto">
                <a:spcBef>
                  <a:spcPts val="0"/>
                </a:spcBef>
                <a:spcAft>
                  <a:spcPts val="0"/>
                </a:spcAft>
              </a:pPr>
              <a:t>‹#›</a:t>
            </a:fld>
            <a:endParaRPr lang="fr-CA">
              <a:solidFill>
                <a:srgbClr val="262626">
                  <a:tint val="75000"/>
                </a:srgbClr>
              </a:solidFill>
              <a:latin typeface="Calibri"/>
              <a:cs typeface="+mn-cs"/>
            </a:endParaRPr>
          </a:p>
        </p:txBody>
      </p:sp>
    </p:spTree>
    <p:extLst>
      <p:ext uri="{BB962C8B-B14F-4D97-AF65-F5344CB8AC3E}">
        <p14:creationId xmlns:p14="http://schemas.microsoft.com/office/powerpoint/2010/main" val="1478743660"/>
      </p:ext>
    </p:extLst>
  </p:cSld>
  <p:clrMap bg1="lt1" tx1="dk1" bg2="lt2" tx2="dk2" accent1="accent1" accent2="accent2" accent3="accent3" accent4="accent4" accent5="accent5" accent6="accent6" hlink="hlink" folHlink="folHlink"/>
  <p:sldLayoutIdLst>
    <p:sldLayoutId id="2147483670" r:id="rId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8732520" y="6415406"/>
            <a:ext cx="365760" cy="36639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fontAlgn="auto">
              <a:spcBef>
                <a:spcPts val="0"/>
              </a:spcBef>
              <a:spcAft>
                <a:spcPts val="0"/>
              </a:spcAft>
            </a:pPr>
            <a:fld id="{E9E26FBA-29A6-4525-BC95-814C4943B6FB}" type="slidenum">
              <a:rPr lang="fr-CA" smtClean="0">
                <a:solidFill>
                  <a:srgbClr val="262626">
                    <a:tint val="75000"/>
                  </a:srgbClr>
                </a:solidFill>
                <a:latin typeface="Calibri"/>
                <a:cs typeface="+mn-cs"/>
              </a:rPr>
              <a:pPr defTabSz="1219170" fontAlgn="auto">
                <a:spcBef>
                  <a:spcPts val="0"/>
                </a:spcBef>
                <a:spcAft>
                  <a:spcPts val="0"/>
                </a:spcAft>
              </a:pPr>
              <a:t>‹#›</a:t>
            </a:fld>
            <a:endParaRPr lang="fr-CA">
              <a:solidFill>
                <a:srgbClr val="262626">
                  <a:tint val="75000"/>
                </a:srgbClr>
              </a:solidFill>
              <a:latin typeface="Calibri"/>
              <a:cs typeface="+mn-cs"/>
            </a:endParaRPr>
          </a:p>
        </p:txBody>
      </p:sp>
    </p:spTree>
    <p:extLst>
      <p:ext uri="{BB962C8B-B14F-4D97-AF65-F5344CB8AC3E}">
        <p14:creationId xmlns:p14="http://schemas.microsoft.com/office/powerpoint/2010/main" val="1736101024"/>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8732520" y="6415406"/>
            <a:ext cx="365760" cy="36639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fontAlgn="auto">
              <a:spcBef>
                <a:spcPts val="0"/>
              </a:spcBef>
              <a:spcAft>
                <a:spcPts val="0"/>
              </a:spcAft>
            </a:pPr>
            <a:fld id="{E9E26FBA-29A6-4525-BC95-814C4943B6FB}" type="slidenum">
              <a:rPr lang="fr-CA" smtClean="0">
                <a:solidFill>
                  <a:srgbClr val="262626">
                    <a:tint val="75000"/>
                  </a:srgbClr>
                </a:solidFill>
                <a:latin typeface="Calibri"/>
                <a:cs typeface="+mn-cs"/>
              </a:rPr>
              <a:pPr defTabSz="1219170" fontAlgn="auto">
                <a:spcBef>
                  <a:spcPts val="0"/>
                </a:spcBef>
                <a:spcAft>
                  <a:spcPts val="0"/>
                </a:spcAft>
              </a:pPr>
              <a:t>‹#›</a:t>
            </a:fld>
            <a:endParaRPr lang="fr-CA">
              <a:solidFill>
                <a:srgbClr val="262626">
                  <a:tint val="75000"/>
                </a:srgbClr>
              </a:solidFill>
              <a:latin typeface="Calibri"/>
              <a:cs typeface="+mn-cs"/>
            </a:endParaRPr>
          </a:p>
        </p:txBody>
      </p:sp>
    </p:spTree>
    <p:extLst>
      <p:ext uri="{BB962C8B-B14F-4D97-AF65-F5344CB8AC3E}">
        <p14:creationId xmlns:p14="http://schemas.microsoft.com/office/powerpoint/2010/main" val="1895592848"/>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8732520" y="6415406"/>
            <a:ext cx="365760" cy="36639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fontAlgn="auto">
              <a:spcBef>
                <a:spcPts val="0"/>
              </a:spcBef>
              <a:spcAft>
                <a:spcPts val="0"/>
              </a:spcAft>
            </a:pPr>
            <a:fld id="{E9E26FBA-29A6-4525-BC95-814C4943B6FB}" type="slidenum">
              <a:rPr lang="fr-CA" smtClean="0">
                <a:solidFill>
                  <a:srgbClr val="262626">
                    <a:tint val="75000"/>
                  </a:srgbClr>
                </a:solidFill>
                <a:latin typeface="Calibri"/>
                <a:cs typeface="+mn-cs"/>
              </a:rPr>
              <a:pPr defTabSz="1219170" fontAlgn="auto">
                <a:spcBef>
                  <a:spcPts val="0"/>
                </a:spcBef>
                <a:spcAft>
                  <a:spcPts val="0"/>
                </a:spcAft>
              </a:pPr>
              <a:t>‹#›</a:t>
            </a:fld>
            <a:endParaRPr lang="fr-CA">
              <a:solidFill>
                <a:srgbClr val="262626">
                  <a:tint val="75000"/>
                </a:srgbClr>
              </a:solidFill>
              <a:latin typeface="Calibri"/>
              <a:cs typeface="+mn-cs"/>
            </a:endParaRPr>
          </a:p>
        </p:txBody>
      </p:sp>
    </p:spTree>
    <p:extLst>
      <p:ext uri="{BB962C8B-B14F-4D97-AF65-F5344CB8AC3E}">
        <p14:creationId xmlns:p14="http://schemas.microsoft.com/office/powerpoint/2010/main" val="3092669528"/>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8732520" y="6415406"/>
            <a:ext cx="365760" cy="36639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fontAlgn="auto">
              <a:spcBef>
                <a:spcPts val="0"/>
              </a:spcBef>
              <a:spcAft>
                <a:spcPts val="0"/>
              </a:spcAft>
            </a:pPr>
            <a:fld id="{E9E26FBA-29A6-4525-BC95-814C4943B6FB}" type="slidenum">
              <a:rPr lang="fr-CA" smtClean="0">
                <a:solidFill>
                  <a:srgbClr val="262626">
                    <a:tint val="75000"/>
                  </a:srgbClr>
                </a:solidFill>
                <a:latin typeface="Calibri"/>
                <a:cs typeface="+mn-cs"/>
              </a:rPr>
              <a:pPr defTabSz="1219170" fontAlgn="auto">
                <a:spcBef>
                  <a:spcPts val="0"/>
                </a:spcBef>
                <a:spcAft>
                  <a:spcPts val="0"/>
                </a:spcAft>
              </a:pPr>
              <a:t>‹#›</a:t>
            </a:fld>
            <a:endParaRPr lang="fr-CA">
              <a:solidFill>
                <a:srgbClr val="262626">
                  <a:tint val="75000"/>
                </a:srgbClr>
              </a:solidFill>
              <a:latin typeface="Calibri"/>
              <a:cs typeface="+mn-cs"/>
            </a:endParaRPr>
          </a:p>
        </p:txBody>
      </p:sp>
    </p:spTree>
    <p:extLst>
      <p:ext uri="{BB962C8B-B14F-4D97-AF65-F5344CB8AC3E}">
        <p14:creationId xmlns:p14="http://schemas.microsoft.com/office/powerpoint/2010/main" val="2117891970"/>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8732520" y="6415406"/>
            <a:ext cx="365760" cy="36639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fontAlgn="auto">
              <a:spcBef>
                <a:spcPts val="0"/>
              </a:spcBef>
              <a:spcAft>
                <a:spcPts val="0"/>
              </a:spcAft>
            </a:pPr>
            <a:fld id="{E9E26FBA-29A6-4525-BC95-814C4943B6FB}" type="slidenum">
              <a:rPr lang="fr-CA" smtClean="0">
                <a:solidFill>
                  <a:srgbClr val="262626">
                    <a:tint val="75000"/>
                  </a:srgbClr>
                </a:solidFill>
                <a:latin typeface="Calibri"/>
                <a:cs typeface="+mn-cs"/>
              </a:rPr>
              <a:pPr defTabSz="1219170" fontAlgn="auto">
                <a:spcBef>
                  <a:spcPts val="0"/>
                </a:spcBef>
                <a:spcAft>
                  <a:spcPts val="0"/>
                </a:spcAft>
              </a:pPr>
              <a:t>‹#›</a:t>
            </a:fld>
            <a:endParaRPr lang="fr-CA">
              <a:solidFill>
                <a:srgbClr val="262626">
                  <a:tint val="75000"/>
                </a:srgbClr>
              </a:solidFill>
              <a:latin typeface="Calibri"/>
              <a:cs typeface="+mn-cs"/>
            </a:endParaRPr>
          </a:p>
        </p:txBody>
      </p:sp>
    </p:spTree>
    <p:extLst>
      <p:ext uri="{BB962C8B-B14F-4D97-AF65-F5344CB8AC3E}">
        <p14:creationId xmlns:p14="http://schemas.microsoft.com/office/powerpoint/2010/main" val="3346656959"/>
      </p:ext>
    </p:extLst>
  </p:cSld>
  <p:clrMap bg1="lt1" tx1="dk1" bg2="lt2" tx2="dk2" accent1="accent1" accent2="accent2" accent3="accent3" accent4="accent4" accent5="accent5" accent6="accent6" hlink="hlink" folHlink="folHlink"/>
  <p:sldLayoutIdLst>
    <p:sldLayoutId id="2147483680" r:id="rId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A77DE0-8621-45FD-9ACE-F65D0A0D27B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9D7739-B060-4A61-BBFB-C47068A242C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D066F-59BA-4A5C-AE38-4384B208DD32}"/>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C1B6BAE-3ADC-4932-8051-5BDF098F0DCA}" type="datetimeFigureOut">
              <a:rPr lang="en-US" smtClean="0">
                <a:solidFill>
                  <a:prstClr val="black">
                    <a:tint val="75000"/>
                  </a:prstClr>
                </a:solidFill>
                <a:latin typeface="Calibri"/>
                <a:cs typeface="+mn-cs"/>
              </a:rPr>
              <a:pPr fontAlgn="auto">
                <a:spcBef>
                  <a:spcPts val="0"/>
                </a:spcBef>
                <a:spcAft>
                  <a:spcPts val="0"/>
                </a:spcAft>
              </a:pPr>
              <a:t>4/26/2018</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7BE1EB72-E8C7-42B5-B6A8-E0EC6FAA13BE}"/>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B66E7C23-9419-4534-A75D-8AB4C9DABED5}"/>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6BC22E6-6D16-4133-82F1-CA780A4BC587}"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26106324"/>
      </p:ext>
    </p:extLst>
  </p:cSld>
  <p:clrMap bg1="lt1" tx1="dk1" bg2="lt2" tx2="dk2" accent1="accent1" accent2="accent2" accent3="accent3" accent4="accent4" accent5="accent5" accent6="accent6" hlink="hlink" folHlink="folHlink"/>
  <p:sldLayoutIdLst>
    <p:sldLayoutId id="21474837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wmf"/><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europeanpredators-slovakia.wikispace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wmf"/><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wmf"/><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hyperlink" Target="https://www.ashrae.org/conferences/winter-conference/2019-ashrae-winter-conference-social-events#wia" TargetMode="External"/><Relationship Id="rId7" Type="http://schemas.openxmlformats.org/officeDocument/2006/relationships/image" Target="../media/image34.png"/><Relationship Id="rId2" Type="http://schemas.openxmlformats.org/officeDocument/2006/relationships/image" Target="../media/image25.wmf"/><Relationship Id="rId1" Type="http://schemas.openxmlformats.org/officeDocument/2006/relationships/slideLayout" Target="../slideLayouts/slideLayout29.xml"/><Relationship Id="rId6" Type="http://schemas.openxmlformats.org/officeDocument/2006/relationships/hyperlink" Target="https://wewomeninenergy.com/" TargetMode="External"/><Relationship Id="rId5" Type="http://schemas.openxmlformats.org/officeDocument/2006/relationships/hyperlink" Target="http://societyofwomenengineers.swe.org/" TargetMode="External"/><Relationship Id="rId4" Type="http://schemas.openxmlformats.org/officeDocument/2006/relationships/hyperlink" Target="https://www.womeninhvacr.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5.wmf"/><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wmf"/><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wmf"/><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wmf"/><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wmf"/><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wmf"/><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wmf"/><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wmf"/><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5.wmf"/><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5.wmf"/><Relationship Id="rId1" Type="http://schemas.openxmlformats.org/officeDocument/2006/relationships/slideLayout" Target="../slideLayouts/slideLayout29.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image" Target="../media/image25.wmf"/><Relationship Id="rId1" Type="http://schemas.openxmlformats.org/officeDocument/2006/relationships/slideLayout" Target="../slideLayouts/slideLayout29.xml"/><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56.png"/><Relationship Id="rId1" Type="http://schemas.openxmlformats.org/officeDocument/2006/relationships/slideLayout" Target="../slideLayouts/slideLayout29.xml"/><Relationship Id="rId5" Type="http://schemas.openxmlformats.org/officeDocument/2006/relationships/image" Target="../media/image57.png"/><Relationship Id="rId4" Type="http://schemas.openxmlformats.org/officeDocument/2006/relationships/hyperlink" Target="http://web.unep.org/ozonaction/news/ozonaction-launches-initiative-highlight-women-refrigeration-and-air-conditioning-secto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bestctr.org/"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https://www.youtube.com/watch?v=Ohti1aHHK7g&amp;t=5s" TargetMode="External"/><Relationship Id="rId5" Type="http://schemas.openxmlformats.org/officeDocument/2006/relationships/hyperlink" Target="https://www.youtube.com/watch?v=zLXPWb45_IY" TargetMode="Externa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1484784"/>
            <a:ext cx="9144000" cy="3240360"/>
          </a:xfrm>
          <a:prstGeom prst="rect">
            <a:avLst/>
          </a:prstGeom>
          <a:solidFill>
            <a:srgbClr val="21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0" name="Rectangle 122"/>
          <p:cNvSpPr>
            <a:spLocks noChangeArrowheads="1"/>
          </p:cNvSpPr>
          <p:nvPr/>
        </p:nvSpPr>
        <p:spPr bwMode="auto">
          <a:xfrm>
            <a:off x="2555776" y="6165306"/>
            <a:ext cx="6336704" cy="503237"/>
          </a:xfrm>
          <a:prstGeom prst="rect">
            <a:avLst/>
          </a:prstGeom>
          <a:noFill/>
          <a:ln w="9525">
            <a:noFill/>
            <a:miter lim="800000"/>
            <a:headEnd/>
            <a:tailEnd/>
          </a:ln>
          <a:effectLst/>
        </p:spPr>
        <p:txBody>
          <a:bodyPr anchor="ctr"/>
          <a:lstStyle/>
          <a:p>
            <a:r>
              <a:rPr lang="es-UY" sz="2000" dirty="0" err="1"/>
              <a:t>Webinar</a:t>
            </a:r>
            <a:r>
              <a:rPr lang="es-UY" sz="2000" dirty="0"/>
              <a:t> - </a:t>
            </a:r>
            <a:r>
              <a:rPr lang="es-UY" sz="2000" dirty="0" err="1"/>
              <a:t>April</a:t>
            </a:r>
            <a:r>
              <a:rPr lang="es-UY" sz="2000" dirty="0"/>
              <a:t> 26, 2018, 10am-11am PST</a:t>
            </a:r>
            <a:endParaRPr lang="es-ES" sz="2000" dirty="0"/>
          </a:p>
        </p:txBody>
      </p:sp>
      <p:pic>
        <p:nvPicPr>
          <p:cNvPr id="13" name="Picture 12"/>
          <p:cNvPicPr>
            <a:picLocks noChangeAspect="1" noChangeArrowheads="1"/>
          </p:cNvPicPr>
          <p:nvPr/>
        </p:nvPicPr>
        <p:blipFill>
          <a:blip r:embed="rId2" cstate="print"/>
          <a:srcRect/>
          <a:stretch>
            <a:fillRect/>
          </a:stretch>
        </p:blipFill>
        <p:spPr bwMode="auto">
          <a:xfrm>
            <a:off x="611562" y="188642"/>
            <a:ext cx="3528391" cy="1049499"/>
          </a:xfrm>
          <a:prstGeom prst="rect">
            <a:avLst/>
          </a:prstGeom>
          <a:noFill/>
          <a:ln w="9525">
            <a:noFill/>
            <a:miter lim="800000"/>
            <a:headEnd/>
            <a:tailEnd/>
          </a:ln>
          <a:effectLst/>
        </p:spPr>
      </p:pic>
      <p:pic>
        <p:nvPicPr>
          <p:cNvPr id="2050" name="Picture 2" descr="C:\Users\lchang\Desktop\NSF logo low 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3" y="260628"/>
            <a:ext cx="900100" cy="9055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lchang\Pictures\HVAC Excellence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3" y="260627"/>
            <a:ext cx="843946" cy="9055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Larry\Pictures\Women-in-Solar-Initiative.jpg"/>
          <p:cNvPicPr>
            <a:picLocks noChangeAspect="1" noChangeArrowheads="1"/>
          </p:cNvPicPr>
          <p:nvPr/>
        </p:nvPicPr>
        <p:blipFill rotWithShape="1">
          <a:blip r:embed="rId5" cstate="print"/>
          <a:srcRect l="-1" r="4353"/>
          <a:stretch/>
        </p:blipFill>
        <p:spPr bwMode="auto">
          <a:xfrm>
            <a:off x="2299049" y="1636144"/>
            <a:ext cx="4141659" cy="2909212"/>
          </a:xfrm>
          <a:prstGeom prst="rect">
            <a:avLst/>
          </a:prstGeom>
          <a:noFill/>
        </p:spPr>
      </p:pic>
      <p:pic>
        <p:nvPicPr>
          <p:cNvPr id="1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987" y="1636145"/>
            <a:ext cx="2237722" cy="290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p:cNvPicPr>
            <a:picLocks noChangeAspect="1" noChangeArrowheads="1"/>
          </p:cNvPicPr>
          <p:nvPr/>
        </p:nvPicPr>
        <p:blipFill>
          <a:blip r:embed="rId7" cstate="print"/>
          <a:srcRect/>
          <a:stretch>
            <a:fillRect/>
          </a:stretch>
        </p:blipFill>
        <p:spPr bwMode="auto">
          <a:xfrm>
            <a:off x="260014" y="1640988"/>
            <a:ext cx="1849278" cy="2906278"/>
          </a:xfrm>
          <a:prstGeom prst="rect">
            <a:avLst/>
          </a:prstGeom>
          <a:noFill/>
          <a:ln w="9525">
            <a:noFill/>
            <a:miter lim="800000"/>
            <a:headEnd/>
            <a:tailEnd/>
          </a:ln>
          <a:effectLst/>
        </p:spPr>
      </p:pic>
      <p:sp>
        <p:nvSpPr>
          <p:cNvPr id="27" name="TextBox 26"/>
          <p:cNvSpPr txBox="1"/>
          <p:nvPr/>
        </p:nvSpPr>
        <p:spPr>
          <a:xfrm>
            <a:off x="374813" y="4998388"/>
            <a:ext cx="8373652" cy="615553"/>
          </a:xfrm>
          <a:prstGeom prst="rect">
            <a:avLst/>
          </a:prstGeom>
          <a:noFill/>
        </p:spPr>
        <p:txBody>
          <a:bodyPr wrap="square" rtlCol="0">
            <a:spAutoFit/>
          </a:bodyPr>
          <a:lstStyle/>
          <a:p>
            <a:r>
              <a:rPr lang="es-UY" sz="3400" dirty="0" err="1">
                <a:solidFill>
                  <a:srgbClr val="000099"/>
                </a:solidFill>
                <a:latin typeface="+mj-lt"/>
              </a:rPr>
              <a:t>Women</a:t>
            </a:r>
            <a:r>
              <a:rPr lang="es-UY" sz="3400" dirty="0">
                <a:solidFill>
                  <a:srgbClr val="000099"/>
                </a:solidFill>
                <a:latin typeface="+mj-lt"/>
              </a:rPr>
              <a:t> in </a:t>
            </a:r>
            <a:r>
              <a:rPr lang="es-UY" sz="3400" dirty="0" err="1">
                <a:solidFill>
                  <a:srgbClr val="000099"/>
                </a:solidFill>
                <a:latin typeface="+mj-lt"/>
              </a:rPr>
              <a:t>Building</a:t>
            </a:r>
            <a:r>
              <a:rPr lang="es-UY" sz="3400" dirty="0">
                <a:solidFill>
                  <a:srgbClr val="000099"/>
                </a:solidFill>
                <a:latin typeface="+mj-lt"/>
              </a:rPr>
              <a:t> Technologies and </a:t>
            </a:r>
            <a:r>
              <a:rPr lang="es-UY" sz="3400" dirty="0" err="1">
                <a:solidFill>
                  <a:srgbClr val="000099"/>
                </a:solidFill>
                <a:latin typeface="+mj-lt"/>
              </a:rPr>
              <a:t>the</a:t>
            </a:r>
            <a:r>
              <a:rPr lang="es-UY" sz="3400" dirty="0">
                <a:solidFill>
                  <a:srgbClr val="000099"/>
                </a:solidFill>
                <a:latin typeface="+mj-lt"/>
              </a:rPr>
              <a:t> </a:t>
            </a:r>
            <a:r>
              <a:rPr lang="es-UY" sz="3400" dirty="0" err="1">
                <a:solidFill>
                  <a:srgbClr val="000099"/>
                </a:solidFill>
                <a:latin typeface="+mj-lt"/>
              </a:rPr>
              <a:t>Trades</a:t>
            </a:r>
            <a:endParaRPr lang="es-UY" sz="3400" dirty="0">
              <a:solidFill>
                <a:srgbClr val="000099"/>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p:cNvSpPr>
            <a:spLocks noGrp="1"/>
          </p:cNvSpPr>
          <p:nvPr>
            <p:ph type="title"/>
          </p:nvPr>
        </p:nvSpPr>
        <p:spPr/>
        <p:txBody>
          <a:bodyPr/>
          <a:lstStyle/>
          <a:p>
            <a:r>
              <a:rPr lang="en-US" dirty="0"/>
              <a:t>What Does Gen Z Want?</a:t>
            </a:r>
          </a:p>
        </p:txBody>
      </p:sp>
      <p:sp>
        <p:nvSpPr>
          <p:cNvPr id="26" name="ZoneTexte 25"/>
          <p:cNvSpPr txBox="1"/>
          <p:nvPr/>
        </p:nvSpPr>
        <p:spPr>
          <a:xfrm>
            <a:off x="251520" y="2004232"/>
            <a:ext cx="2736304" cy="307777"/>
          </a:xfrm>
          <a:prstGeom prst="rect">
            <a:avLst/>
          </a:prstGeom>
          <a:noFill/>
        </p:spPr>
        <p:txBody>
          <a:bodyPr wrap="square" rtlCol="0" anchor="ctr" anchorCtr="0">
            <a:spAutoFit/>
          </a:bodyPr>
          <a:lstStyle/>
          <a:p>
            <a:pPr defTabSz="1219170" fontAlgn="auto">
              <a:spcBef>
                <a:spcPts val="0"/>
              </a:spcBef>
              <a:spcAft>
                <a:spcPts val="0"/>
              </a:spcAft>
            </a:pPr>
            <a:r>
              <a:rPr lang="fr-CA" sz="1400" b="1" dirty="0">
                <a:solidFill>
                  <a:srgbClr val="01A59E"/>
                </a:solidFill>
                <a:latin typeface="PT Sans"/>
                <a:cs typeface="+mn-cs"/>
              </a:rPr>
              <a:t>To Be </a:t>
            </a:r>
            <a:r>
              <a:rPr lang="fr-CA" sz="1400" b="1" dirty="0" err="1">
                <a:solidFill>
                  <a:srgbClr val="01A59E"/>
                </a:solidFill>
                <a:latin typeface="PT Sans"/>
                <a:cs typeface="+mn-cs"/>
              </a:rPr>
              <a:t>Valued</a:t>
            </a:r>
            <a:endParaRPr lang="fr-CA" sz="1400" dirty="0">
              <a:solidFill>
                <a:srgbClr val="1991AC"/>
              </a:solidFill>
              <a:latin typeface="Montserrat"/>
              <a:cs typeface="+mn-cs"/>
            </a:endParaRPr>
          </a:p>
        </p:txBody>
      </p:sp>
      <p:sp>
        <p:nvSpPr>
          <p:cNvPr id="27" name="ZoneTexte 26"/>
          <p:cNvSpPr txBox="1"/>
          <p:nvPr/>
        </p:nvSpPr>
        <p:spPr>
          <a:xfrm>
            <a:off x="251520" y="2400861"/>
            <a:ext cx="2736304" cy="769634"/>
          </a:xfrm>
          <a:prstGeom prst="rect">
            <a:avLst/>
          </a:prstGeom>
          <a:noFill/>
        </p:spPr>
        <p:txBody>
          <a:bodyPr wrap="square" rtlCol="0">
            <a:spAutoFit/>
          </a:bodyPr>
          <a:lstStyle/>
          <a:p>
            <a:pPr defTabSz="1219170" fontAlgn="auto">
              <a:spcBef>
                <a:spcPts val="0"/>
              </a:spcBef>
              <a:spcAft>
                <a:spcPts val="0"/>
              </a:spcAft>
            </a:pPr>
            <a:r>
              <a:rPr lang="fr-CA" sz="1467" dirty="0" err="1">
                <a:solidFill>
                  <a:srgbClr val="FFFFFF">
                    <a:lumMod val="50000"/>
                  </a:srgbClr>
                </a:solidFill>
                <a:latin typeface="Calibri"/>
                <a:cs typeface="+mn-cs"/>
              </a:rPr>
              <a:t>Gen</a:t>
            </a:r>
            <a:r>
              <a:rPr lang="fr-CA" sz="1467" dirty="0">
                <a:solidFill>
                  <a:srgbClr val="FFFFFF">
                    <a:lumMod val="50000"/>
                  </a:srgbClr>
                </a:solidFill>
                <a:latin typeface="Calibri"/>
                <a:cs typeface="+mn-cs"/>
              </a:rPr>
              <a:t> Z </a:t>
            </a:r>
            <a:r>
              <a:rPr lang="fr-CA" sz="1467" dirty="0" err="1">
                <a:solidFill>
                  <a:srgbClr val="FFFFFF">
                    <a:lumMod val="50000"/>
                  </a:srgbClr>
                </a:solidFill>
                <a:latin typeface="Calibri"/>
                <a:cs typeface="+mn-cs"/>
              </a:rPr>
              <a:t>wants</a:t>
            </a:r>
            <a:r>
              <a:rPr lang="fr-CA" sz="1467" dirty="0">
                <a:solidFill>
                  <a:srgbClr val="FFFFFF">
                    <a:lumMod val="50000"/>
                  </a:srgbClr>
                </a:solidFill>
                <a:latin typeface="Calibri"/>
                <a:cs typeface="+mn-cs"/>
              </a:rPr>
              <a:t> to know the employer cares about </a:t>
            </a:r>
            <a:r>
              <a:rPr lang="fr-CA" sz="1467" dirty="0" err="1">
                <a:solidFill>
                  <a:srgbClr val="FFFFFF">
                    <a:lumMod val="50000"/>
                  </a:srgbClr>
                </a:solidFill>
                <a:latin typeface="Calibri"/>
                <a:cs typeface="+mn-cs"/>
              </a:rPr>
              <a:t>their</a:t>
            </a:r>
            <a:r>
              <a:rPr lang="fr-CA" sz="1467" dirty="0">
                <a:solidFill>
                  <a:srgbClr val="FFFFFF">
                    <a:lumMod val="50000"/>
                  </a:srgbClr>
                </a:solidFill>
                <a:latin typeface="Calibri"/>
                <a:cs typeface="+mn-cs"/>
              </a:rPr>
              <a:t> </a:t>
            </a:r>
            <a:r>
              <a:rPr lang="fr-CA" sz="1467" dirty="0" err="1">
                <a:solidFill>
                  <a:srgbClr val="FFFFFF">
                    <a:lumMod val="50000"/>
                  </a:srgbClr>
                </a:solidFill>
                <a:latin typeface="Calibri"/>
                <a:cs typeface="+mn-cs"/>
              </a:rPr>
              <a:t>success</a:t>
            </a:r>
            <a:r>
              <a:rPr lang="fr-CA" sz="1467" dirty="0">
                <a:solidFill>
                  <a:srgbClr val="FFFFFF">
                    <a:lumMod val="50000"/>
                  </a:srgbClr>
                </a:solidFill>
                <a:latin typeface="Calibri"/>
                <a:cs typeface="+mn-cs"/>
              </a:rPr>
              <a:t>.</a:t>
            </a:r>
          </a:p>
        </p:txBody>
      </p:sp>
      <p:sp>
        <p:nvSpPr>
          <p:cNvPr id="28" name="ZoneTexte 27"/>
          <p:cNvSpPr txBox="1"/>
          <p:nvPr/>
        </p:nvSpPr>
        <p:spPr>
          <a:xfrm>
            <a:off x="3207663" y="1896508"/>
            <a:ext cx="2736304" cy="523220"/>
          </a:xfrm>
          <a:prstGeom prst="rect">
            <a:avLst/>
          </a:prstGeom>
          <a:noFill/>
        </p:spPr>
        <p:txBody>
          <a:bodyPr wrap="square" rtlCol="0" anchor="ctr" anchorCtr="0">
            <a:spAutoFit/>
          </a:bodyPr>
          <a:lstStyle/>
          <a:p>
            <a:pPr defTabSz="1219170" fontAlgn="auto">
              <a:spcBef>
                <a:spcPts val="0"/>
              </a:spcBef>
              <a:spcAft>
                <a:spcPts val="0"/>
              </a:spcAft>
            </a:pPr>
            <a:r>
              <a:rPr lang="fr-CA" sz="1400" b="1" dirty="0">
                <a:solidFill>
                  <a:srgbClr val="1991AC"/>
                </a:solidFill>
                <a:latin typeface="PT Sans"/>
                <a:cs typeface="+mn-cs"/>
              </a:rPr>
              <a:t>To Work for </a:t>
            </a:r>
            <a:r>
              <a:rPr lang="fr-CA" sz="1400" b="1" dirty="0" err="1">
                <a:solidFill>
                  <a:srgbClr val="1991AC"/>
                </a:solidFill>
                <a:latin typeface="PT Sans"/>
                <a:cs typeface="+mn-cs"/>
              </a:rPr>
              <a:t>Busineses</a:t>
            </a:r>
            <a:r>
              <a:rPr lang="fr-CA" sz="1400" b="1" dirty="0">
                <a:solidFill>
                  <a:srgbClr val="1991AC"/>
                </a:solidFill>
                <a:latin typeface="PT Sans"/>
                <a:cs typeface="+mn-cs"/>
              </a:rPr>
              <a:t> </a:t>
            </a:r>
            <a:r>
              <a:rPr lang="fr-CA" sz="1400" b="1" dirty="0" err="1">
                <a:solidFill>
                  <a:srgbClr val="1991AC"/>
                </a:solidFill>
                <a:latin typeface="PT Sans"/>
                <a:cs typeface="+mn-cs"/>
              </a:rPr>
              <a:t>that</a:t>
            </a:r>
            <a:r>
              <a:rPr lang="fr-CA" sz="1400" b="1" dirty="0">
                <a:solidFill>
                  <a:srgbClr val="1991AC"/>
                </a:solidFill>
                <a:latin typeface="PT Sans"/>
                <a:cs typeface="+mn-cs"/>
              </a:rPr>
              <a:t> </a:t>
            </a:r>
            <a:r>
              <a:rPr lang="fr-CA" sz="1400" b="1" dirty="0" err="1">
                <a:solidFill>
                  <a:srgbClr val="1991AC"/>
                </a:solidFill>
                <a:latin typeface="PT Sans"/>
                <a:cs typeface="+mn-cs"/>
              </a:rPr>
              <a:t>Give</a:t>
            </a:r>
            <a:r>
              <a:rPr lang="fr-CA" sz="1400" b="1" dirty="0">
                <a:solidFill>
                  <a:srgbClr val="1991AC"/>
                </a:solidFill>
                <a:latin typeface="PT Sans"/>
                <a:cs typeface="+mn-cs"/>
              </a:rPr>
              <a:t> Back</a:t>
            </a:r>
            <a:endParaRPr lang="fr-CA" sz="1400" dirty="0">
              <a:solidFill>
                <a:srgbClr val="333333"/>
              </a:solidFill>
              <a:latin typeface="Montserrat"/>
              <a:cs typeface="+mn-cs"/>
            </a:endParaRPr>
          </a:p>
        </p:txBody>
      </p:sp>
      <p:sp>
        <p:nvSpPr>
          <p:cNvPr id="29" name="ZoneTexte 28"/>
          <p:cNvSpPr txBox="1"/>
          <p:nvPr/>
        </p:nvSpPr>
        <p:spPr>
          <a:xfrm>
            <a:off x="3207663" y="2400861"/>
            <a:ext cx="2736304" cy="769634"/>
          </a:xfrm>
          <a:prstGeom prst="rect">
            <a:avLst/>
          </a:prstGeom>
          <a:noFill/>
        </p:spPr>
        <p:txBody>
          <a:bodyPr wrap="square" rtlCol="0">
            <a:spAutoFit/>
          </a:bodyPr>
          <a:lstStyle/>
          <a:p>
            <a:pPr defTabSz="1219170" fontAlgn="auto">
              <a:spcBef>
                <a:spcPts val="0"/>
              </a:spcBef>
              <a:spcAft>
                <a:spcPts val="0"/>
              </a:spcAft>
            </a:pPr>
            <a:r>
              <a:rPr lang="fr-CA" sz="1467" dirty="0" err="1">
                <a:solidFill>
                  <a:srgbClr val="FFFFFF">
                    <a:lumMod val="50000"/>
                  </a:srgbClr>
                </a:solidFill>
                <a:latin typeface="Calibri"/>
                <a:cs typeface="+mn-cs"/>
              </a:rPr>
              <a:t>Gen</a:t>
            </a:r>
            <a:r>
              <a:rPr lang="fr-CA" sz="1467" dirty="0">
                <a:solidFill>
                  <a:srgbClr val="FFFFFF">
                    <a:lumMod val="50000"/>
                  </a:srgbClr>
                </a:solidFill>
                <a:latin typeface="Calibri"/>
                <a:cs typeface="+mn-cs"/>
              </a:rPr>
              <a:t> Z </a:t>
            </a:r>
            <a:r>
              <a:rPr lang="fr-CA" sz="1467" dirty="0" err="1">
                <a:solidFill>
                  <a:srgbClr val="FFFFFF">
                    <a:lumMod val="50000"/>
                  </a:srgbClr>
                </a:solidFill>
                <a:latin typeface="Calibri"/>
                <a:cs typeface="+mn-cs"/>
              </a:rPr>
              <a:t>wants</a:t>
            </a:r>
            <a:r>
              <a:rPr lang="fr-CA" sz="1467" dirty="0">
                <a:solidFill>
                  <a:srgbClr val="FFFFFF">
                    <a:lumMod val="50000"/>
                  </a:srgbClr>
                </a:solidFill>
                <a:latin typeface="Calibri"/>
                <a:cs typeface="+mn-cs"/>
              </a:rPr>
              <a:t> to </a:t>
            </a:r>
            <a:r>
              <a:rPr lang="fr-CA" sz="1467" dirty="0" err="1">
                <a:solidFill>
                  <a:srgbClr val="FFFFFF">
                    <a:lumMod val="50000"/>
                  </a:srgbClr>
                </a:solidFill>
                <a:latin typeface="Calibri"/>
                <a:cs typeface="+mn-cs"/>
              </a:rPr>
              <a:t>work</a:t>
            </a:r>
            <a:r>
              <a:rPr lang="fr-CA" sz="1467" dirty="0">
                <a:solidFill>
                  <a:srgbClr val="FFFFFF">
                    <a:lumMod val="50000"/>
                  </a:srgbClr>
                </a:solidFill>
                <a:latin typeface="Calibri"/>
                <a:cs typeface="+mn-cs"/>
              </a:rPr>
              <a:t> for businesses </a:t>
            </a:r>
            <a:r>
              <a:rPr lang="fr-CA" sz="1467" dirty="0" err="1">
                <a:solidFill>
                  <a:srgbClr val="FFFFFF">
                    <a:lumMod val="50000"/>
                  </a:srgbClr>
                </a:solidFill>
                <a:latin typeface="Calibri"/>
                <a:cs typeface="+mn-cs"/>
              </a:rPr>
              <a:t>that</a:t>
            </a:r>
            <a:r>
              <a:rPr lang="fr-CA" sz="1467" dirty="0">
                <a:solidFill>
                  <a:srgbClr val="FFFFFF">
                    <a:lumMod val="50000"/>
                  </a:srgbClr>
                </a:solidFill>
                <a:latin typeface="Calibri"/>
                <a:cs typeface="+mn-cs"/>
              </a:rPr>
              <a:t> </a:t>
            </a:r>
            <a:r>
              <a:rPr lang="fr-CA" sz="1467" dirty="0" err="1">
                <a:solidFill>
                  <a:srgbClr val="FFFFFF">
                    <a:lumMod val="50000"/>
                  </a:srgbClr>
                </a:solidFill>
                <a:latin typeface="Calibri"/>
                <a:cs typeface="+mn-cs"/>
              </a:rPr>
              <a:t>give</a:t>
            </a:r>
            <a:r>
              <a:rPr lang="fr-CA" sz="1467" dirty="0">
                <a:solidFill>
                  <a:srgbClr val="FFFFFF">
                    <a:lumMod val="50000"/>
                  </a:srgbClr>
                </a:solidFill>
                <a:latin typeface="Calibri"/>
                <a:cs typeface="+mn-cs"/>
              </a:rPr>
              <a:t> back to the </a:t>
            </a:r>
            <a:r>
              <a:rPr lang="fr-CA" sz="1467" dirty="0" err="1">
                <a:solidFill>
                  <a:srgbClr val="FFFFFF">
                    <a:lumMod val="50000"/>
                  </a:srgbClr>
                </a:solidFill>
                <a:latin typeface="Calibri"/>
                <a:cs typeface="+mn-cs"/>
              </a:rPr>
              <a:t>community</a:t>
            </a:r>
            <a:r>
              <a:rPr lang="fr-CA" sz="1467" dirty="0">
                <a:solidFill>
                  <a:srgbClr val="FFFFFF">
                    <a:lumMod val="50000"/>
                  </a:srgbClr>
                </a:solidFill>
                <a:latin typeface="Calibri"/>
                <a:cs typeface="+mn-cs"/>
              </a:rPr>
              <a:t>.</a:t>
            </a:r>
          </a:p>
        </p:txBody>
      </p:sp>
      <p:sp>
        <p:nvSpPr>
          <p:cNvPr id="30" name="ZoneTexte 29"/>
          <p:cNvSpPr txBox="1"/>
          <p:nvPr/>
        </p:nvSpPr>
        <p:spPr>
          <a:xfrm>
            <a:off x="6138753" y="2004232"/>
            <a:ext cx="2736304" cy="307777"/>
          </a:xfrm>
          <a:prstGeom prst="rect">
            <a:avLst/>
          </a:prstGeom>
          <a:noFill/>
          <a:ln>
            <a:noFill/>
          </a:ln>
        </p:spPr>
        <p:txBody>
          <a:bodyPr wrap="square" rtlCol="0" anchor="ctr" anchorCtr="0">
            <a:spAutoFit/>
          </a:bodyPr>
          <a:lstStyle/>
          <a:p>
            <a:pPr defTabSz="1219170" fontAlgn="auto">
              <a:spcBef>
                <a:spcPts val="0"/>
              </a:spcBef>
              <a:spcAft>
                <a:spcPts val="0"/>
              </a:spcAft>
            </a:pPr>
            <a:r>
              <a:rPr lang="fr-CA" sz="1400" b="1" dirty="0">
                <a:solidFill>
                  <a:srgbClr val="4376AB"/>
                </a:solidFill>
                <a:latin typeface="PT Sans"/>
                <a:cs typeface="+mn-cs"/>
              </a:rPr>
              <a:t>To Know</a:t>
            </a:r>
            <a:endParaRPr lang="fr-CA" sz="1400" dirty="0">
              <a:solidFill>
                <a:srgbClr val="333333"/>
              </a:solidFill>
              <a:latin typeface="Montserrat"/>
              <a:cs typeface="+mn-cs"/>
            </a:endParaRPr>
          </a:p>
        </p:txBody>
      </p:sp>
      <p:sp>
        <p:nvSpPr>
          <p:cNvPr id="31" name="ZoneTexte 30"/>
          <p:cNvSpPr txBox="1"/>
          <p:nvPr/>
        </p:nvSpPr>
        <p:spPr>
          <a:xfrm>
            <a:off x="6138753" y="2400861"/>
            <a:ext cx="2736304" cy="1221168"/>
          </a:xfrm>
          <a:prstGeom prst="rect">
            <a:avLst/>
          </a:prstGeom>
          <a:noFill/>
        </p:spPr>
        <p:txBody>
          <a:bodyPr wrap="square" rtlCol="0">
            <a:spAutoFit/>
          </a:bodyPr>
          <a:lstStyle/>
          <a:p>
            <a:pPr defTabSz="1219170" fontAlgn="auto">
              <a:spcBef>
                <a:spcPts val="0"/>
              </a:spcBef>
              <a:spcAft>
                <a:spcPts val="0"/>
              </a:spcAft>
            </a:pPr>
            <a:r>
              <a:rPr lang="fr-CA" sz="1467" dirty="0" err="1">
                <a:solidFill>
                  <a:srgbClr val="FFFFFF">
                    <a:lumMod val="50000"/>
                  </a:srgbClr>
                </a:solidFill>
                <a:latin typeface="Calibri"/>
                <a:cs typeface="+mn-cs"/>
              </a:rPr>
              <a:t>Gen</a:t>
            </a:r>
            <a:r>
              <a:rPr lang="fr-CA" sz="1467" dirty="0">
                <a:solidFill>
                  <a:srgbClr val="FFFFFF">
                    <a:lumMod val="50000"/>
                  </a:srgbClr>
                </a:solidFill>
                <a:latin typeface="Calibri"/>
                <a:cs typeface="+mn-cs"/>
              </a:rPr>
              <a:t> Z </a:t>
            </a:r>
            <a:r>
              <a:rPr lang="fr-CA" sz="1467" dirty="0" err="1">
                <a:solidFill>
                  <a:srgbClr val="FFFFFF">
                    <a:lumMod val="50000"/>
                  </a:srgbClr>
                </a:solidFill>
                <a:latin typeface="Calibri"/>
                <a:cs typeface="+mn-cs"/>
              </a:rPr>
              <a:t>wants</a:t>
            </a:r>
            <a:r>
              <a:rPr lang="fr-CA" sz="1467" dirty="0">
                <a:solidFill>
                  <a:srgbClr val="FFFFFF">
                    <a:lumMod val="50000"/>
                  </a:srgbClr>
                </a:solidFill>
                <a:latin typeface="Calibri"/>
                <a:cs typeface="+mn-cs"/>
              </a:rPr>
              <a:t> to know </a:t>
            </a:r>
            <a:r>
              <a:rPr lang="fr-CA" sz="1467" dirty="0" err="1">
                <a:solidFill>
                  <a:srgbClr val="FFFFFF">
                    <a:lumMod val="50000"/>
                  </a:srgbClr>
                </a:solidFill>
                <a:latin typeface="Calibri"/>
                <a:cs typeface="+mn-cs"/>
              </a:rPr>
              <a:t>every</a:t>
            </a:r>
            <a:r>
              <a:rPr lang="fr-CA" sz="1467" dirty="0">
                <a:solidFill>
                  <a:srgbClr val="FFFFFF">
                    <a:lumMod val="50000"/>
                  </a:srgbClr>
                </a:solidFill>
                <a:latin typeface="Calibri"/>
                <a:cs typeface="+mn-cs"/>
              </a:rPr>
              <a:t> job </a:t>
            </a:r>
            <a:r>
              <a:rPr lang="fr-CA" sz="1467" dirty="0" err="1">
                <a:solidFill>
                  <a:srgbClr val="FFFFFF">
                    <a:lumMod val="50000"/>
                  </a:srgbClr>
                </a:solidFill>
                <a:latin typeface="Calibri"/>
                <a:cs typeface="+mn-cs"/>
              </a:rPr>
              <a:t>perk</a:t>
            </a:r>
            <a:r>
              <a:rPr lang="fr-CA" sz="1467" dirty="0">
                <a:solidFill>
                  <a:srgbClr val="FFFFFF">
                    <a:lumMod val="50000"/>
                  </a:srgbClr>
                </a:solidFill>
                <a:latin typeface="Calibri"/>
                <a:cs typeface="+mn-cs"/>
              </a:rPr>
              <a:t> </a:t>
            </a:r>
            <a:r>
              <a:rPr lang="fr-CA" sz="1467" dirty="0" err="1">
                <a:solidFill>
                  <a:srgbClr val="FFFFFF">
                    <a:lumMod val="50000"/>
                  </a:srgbClr>
                </a:solidFill>
                <a:latin typeface="Calibri"/>
                <a:cs typeface="+mn-cs"/>
              </a:rPr>
              <a:t>they</a:t>
            </a:r>
            <a:r>
              <a:rPr lang="fr-CA" sz="1467" dirty="0">
                <a:solidFill>
                  <a:srgbClr val="FFFFFF">
                    <a:lumMod val="50000"/>
                  </a:srgbClr>
                </a:solidFill>
                <a:latin typeface="Calibri"/>
                <a:cs typeface="+mn-cs"/>
              </a:rPr>
              <a:t> can </a:t>
            </a:r>
            <a:r>
              <a:rPr lang="fr-CA" sz="1467" dirty="0" err="1">
                <a:solidFill>
                  <a:srgbClr val="FFFFFF">
                    <a:lumMod val="50000"/>
                  </a:srgbClr>
                </a:solidFill>
                <a:latin typeface="Calibri"/>
                <a:cs typeface="+mn-cs"/>
              </a:rPr>
              <a:t>expect</a:t>
            </a:r>
            <a:r>
              <a:rPr lang="fr-CA" sz="1467" dirty="0">
                <a:solidFill>
                  <a:srgbClr val="FFFFFF">
                    <a:lumMod val="50000"/>
                  </a:srgbClr>
                </a:solidFill>
                <a:latin typeface="Calibri"/>
                <a:cs typeface="+mn-cs"/>
              </a:rPr>
              <a:t> to </a:t>
            </a:r>
            <a:r>
              <a:rPr lang="fr-CA" sz="1467" dirty="0" err="1">
                <a:solidFill>
                  <a:srgbClr val="FFFFFF">
                    <a:lumMod val="50000"/>
                  </a:srgbClr>
                </a:solidFill>
                <a:latin typeface="Calibri"/>
                <a:cs typeface="+mn-cs"/>
              </a:rPr>
              <a:t>see</a:t>
            </a:r>
            <a:r>
              <a:rPr lang="fr-CA" sz="1467" dirty="0">
                <a:solidFill>
                  <a:srgbClr val="FFFFFF">
                    <a:lumMod val="50000"/>
                  </a:srgbClr>
                </a:solidFill>
                <a:latin typeface="Calibri"/>
                <a:cs typeface="+mn-cs"/>
              </a:rPr>
              <a:t> </a:t>
            </a:r>
            <a:r>
              <a:rPr lang="fr-CA" sz="1467" dirty="0" err="1">
                <a:solidFill>
                  <a:srgbClr val="FFFFFF">
                    <a:lumMod val="50000"/>
                  </a:srgbClr>
                </a:solidFill>
                <a:latin typeface="Calibri"/>
                <a:cs typeface="+mn-cs"/>
              </a:rPr>
              <a:t>ahead</a:t>
            </a:r>
            <a:r>
              <a:rPr lang="fr-CA" sz="1467" dirty="0">
                <a:solidFill>
                  <a:srgbClr val="FFFFFF">
                    <a:lumMod val="50000"/>
                  </a:srgbClr>
                </a:solidFill>
                <a:latin typeface="Calibri"/>
                <a:cs typeface="+mn-cs"/>
              </a:rPr>
              <a:t> of time – no </a:t>
            </a:r>
            <a:r>
              <a:rPr lang="fr-CA" sz="1467" dirty="0" err="1">
                <a:solidFill>
                  <a:srgbClr val="FFFFFF">
                    <a:lumMod val="50000"/>
                  </a:srgbClr>
                </a:solidFill>
                <a:latin typeface="Calibri"/>
                <a:cs typeface="+mn-cs"/>
              </a:rPr>
              <a:t>matter</a:t>
            </a:r>
            <a:r>
              <a:rPr lang="fr-CA" sz="1467" dirty="0">
                <a:solidFill>
                  <a:srgbClr val="FFFFFF">
                    <a:lumMod val="50000"/>
                  </a:srgbClr>
                </a:solidFill>
                <a:latin typeface="Calibri"/>
                <a:cs typeface="+mn-cs"/>
              </a:rPr>
              <a:t> how big or </a:t>
            </a:r>
            <a:r>
              <a:rPr lang="fr-CA" sz="1467" dirty="0" err="1">
                <a:solidFill>
                  <a:srgbClr val="FFFFFF">
                    <a:lumMod val="50000"/>
                  </a:srgbClr>
                </a:solidFill>
                <a:latin typeface="Calibri"/>
                <a:cs typeface="+mn-cs"/>
              </a:rPr>
              <a:t>small</a:t>
            </a:r>
            <a:r>
              <a:rPr lang="fr-CA" sz="1467" dirty="0">
                <a:solidFill>
                  <a:srgbClr val="FFFFFF">
                    <a:lumMod val="50000"/>
                  </a:srgbClr>
                </a:solidFill>
                <a:latin typeface="Calibri"/>
                <a:cs typeface="+mn-cs"/>
              </a:rPr>
              <a:t>. Talk about </a:t>
            </a:r>
            <a:r>
              <a:rPr lang="fr-CA" sz="1467" dirty="0" err="1">
                <a:solidFill>
                  <a:srgbClr val="FFFFFF">
                    <a:lumMod val="50000"/>
                  </a:srgbClr>
                </a:solidFill>
                <a:latin typeface="Calibri"/>
                <a:cs typeface="+mn-cs"/>
              </a:rPr>
              <a:t>growth</a:t>
            </a:r>
            <a:r>
              <a:rPr lang="fr-CA" sz="1467" dirty="0">
                <a:solidFill>
                  <a:srgbClr val="FFFFFF">
                    <a:lumMod val="50000"/>
                  </a:srgbClr>
                </a:solidFill>
                <a:latin typeface="Calibri"/>
                <a:cs typeface="+mn-cs"/>
              </a:rPr>
              <a:t> </a:t>
            </a:r>
            <a:r>
              <a:rPr lang="fr-CA" sz="1467" dirty="0" err="1">
                <a:solidFill>
                  <a:srgbClr val="FFFFFF">
                    <a:lumMod val="50000"/>
                  </a:srgbClr>
                </a:solidFill>
                <a:latin typeface="Calibri"/>
                <a:cs typeface="+mn-cs"/>
              </a:rPr>
              <a:t>opportunities</a:t>
            </a:r>
            <a:r>
              <a:rPr lang="fr-CA" sz="1467" dirty="0">
                <a:solidFill>
                  <a:srgbClr val="FFFFFF">
                    <a:lumMod val="50000"/>
                  </a:srgbClr>
                </a:solidFill>
                <a:latin typeface="Calibri"/>
                <a:cs typeface="+mn-cs"/>
              </a:rPr>
              <a:t> </a:t>
            </a:r>
            <a:r>
              <a:rPr lang="fr-CA" sz="1467" dirty="0" err="1">
                <a:solidFill>
                  <a:srgbClr val="FFFFFF">
                    <a:lumMod val="50000"/>
                  </a:srgbClr>
                </a:solidFill>
                <a:latin typeface="Calibri"/>
                <a:cs typeface="+mn-cs"/>
              </a:rPr>
              <a:t>too</a:t>
            </a:r>
            <a:r>
              <a:rPr lang="fr-CA" sz="1467" dirty="0">
                <a:solidFill>
                  <a:srgbClr val="FFFFFF">
                    <a:lumMod val="50000"/>
                  </a:srgbClr>
                </a:solidFill>
                <a:latin typeface="Calibri"/>
                <a:cs typeface="+mn-cs"/>
              </a:rPr>
              <a:t>!</a:t>
            </a:r>
          </a:p>
        </p:txBody>
      </p:sp>
      <p:pic>
        <p:nvPicPr>
          <p:cNvPr id="7" name="Picture 6">
            <a:extLst>
              <a:ext uri="{FF2B5EF4-FFF2-40B4-BE49-F238E27FC236}">
                <a16:creationId xmlns:a16="http://schemas.microsoft.com/office/drawing/2014/main" id="{46BAD45E-450D-4FBA-B17C-6AF664601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88" y="3690341"/>
            <a:ext cx="2314168" cy="3044957"/>
          </a:xfrm>
          <a:prstGeom prst="rect">
            <a:avLst/>
          </a:prstGeom>
        </p:spPr>
      </p:pic>
      <p:pic>
        <p:nvPicPr>
          <p:cNvPr id="9" name="Picture 8">
            <a:extLst>
              <a:ext uri="{FF2B5EF4-FFF2-40B4-BE49-F238E27FC236}">
                <a16:creationId xmlns:a16="http://schemas.microsoft.com/office/drawing/2014/main" id="{56E7CA7B-7DE0-4ECF-BB1F-0628EE820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3835" y="4422885"/>
            <a:ext cx="2685636" cy="1790424"/>
          </a:xfrm>
          <a:prstGeom prst="rect">
            <a:avLst/>
          </a:prstGeom>
        </p:spPr>
      </p:pic>
      <p:pic>
        <p:nvPicPr>
          <p:cNvPr id="11" name="Picture 10">
            <a:extLst>
              <a:ext uri="{FF2B5EF4-FFF2-40B4-BE49-F238E27FC236}">
                <a16:creationId xmlns:a16="http://schemas.microsoft.com/office/drawing/2014/main" id="{97E8AFD4-3E74-421F-9693-9C4495DECF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0220" y="3861048"/>
            <a:ext cx="1776197" cy="2664296"/>
          </a:xfrm>
          <a:prstGeom prst="rect">
            <a:avLst/>
          </a:prstGeom>
        </p:spPr>
      </p:pic>
    </p:spTree>
    <p:extLst>
      <p:ext uri="{BB962C8B-B14F-4D97-AF65-F5344CB8AC3E}">
        <p14:creationId xmlns:p14="http://schemas.microsoft.com/office/powerpoint/2010/main" val="2981142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ZoneTexte 82"/>
          <p:cNvSpPr txBox="1"/>
          <p:nvPr/>
        </p:nvSpPr>
        <p:spPr>
          <a:xfrm>
            <a:off x="5004049" y="3327702"/>
            <a:ext cx="3744416" cy="666977"/>
          </a:xfrm>
          <a:prstGeom prst="rect">
            <a:avLst/>
          </a:prstGeom>
          <a:noFill/>
        </p:spPr>
        <p:txBody>
          <a:bodyPr wrap="square" rtlCol="0">
            <a:spAutoFit/>
          </a:bodyPr>
          <a:lstStyle/>
          <a:p>
            <a:pPr defTabSz="1219170" fontAlgn="auto">
              <a:spcBef>
                <a:spcPts val="0"/>
              </a:spcBef>
              <a:spcAft>
                <a:spcPts val="0"/>
              </a:spcAft>
            </a:pPr>
            <a:r>
              <a:rPr lang="en-US" sz="1867" dirty="0">
                <a:solidFill>
                  <a:srgbClr val="FFFFFF">
                    <a:lumMod val="50000"/>
                  </a:srgbClr>
                </a:solidFill>
                <a:latin typeface="Calibri"/>
                <a:cs typeface="+mn-cs"/>
              </a:rPr>
              <a:t>Yet we continue to recruit for our industry using the same tactics.</a:t>
            </a:r>
          </a:p>
        </p:txBody>
      </p:sp>
      <p:sp>
        <p:nvSpPr>
          <p:cNvPr id="75" name="ZoneTexte 82"/>
          <p:cNvSpPr txBox="1"/>
          <p:nvPr/>
        </p:nvSpPr>
        <p:spPr>
          <a:xfrm>
            <a:off x="5004049" y="4685144"/>
            <a:ext cx="3744416" cy="379656"/>
          </a:xfrm>
          <a:prstGeom prst="rect">
            <a:avLst/>
          </a:prstGeom>
          <a:noFill/>
        </p:spPr>
        <p:txBody>
          <a:bodyPr wrap="square" rtlCol="0">
            <a:spAutoFit/>
          </a:bodyPr>
          <a:lstStyle/>
          <a:p>
            <a:pPr defTabSz="1219170" fontAlgn="auto">
              <a:spcBef>
                <a:spcPts val="0"/>
              </a:spcBef>
              <a:spcAft>
                <a:spcPts val="0"/>
              </a:spcAft>
            </a:pPr>
            <a:r>
              <a:rPr lang="en-US" sz="1867" dirty="0">
                <a:solidFill>
                  <a:srgbClr val="FFFFFF">
                    <a:lumMod val="50000"/>
                  </a:srgbClr>
                </a:solidFill>
                <a:latin typeface="Calibri"/>
                <a:cs typeface="+mn-cs"/>
              </a:rPr>
              <a:t>And it still doesn’t work.</a:t>
            </a:r>
          </a:p>
        </p:txBody>
      </p:sp>
      <p:sp>
        <p:nvSpPr>
          <p:cNvPr id="39" name="ZoneTexte 82"/>
          <p:cNvSpPr txBox="1"/>
          <p:nvPr/>
        </p:nvSpPr>
        <p:spPr>
          <a:xfrm>
            <a:off x="5004049" y="1970257"/>
            <a:ext cx="3744416" cy="954300"/>
          </a:xfrm>
          <a:prstGeom prst="rect">
            <a:avLst/>
          </a:prstGeom>
          <a:noFill/>
        </p:spPr>
        <p:txBody>
          <a:bodyPr wrap="square" rtlCol="0">
            <a:spAutoFit/>
          </a:bodyPr>
          <a:lstStyle/>
          <a:p>
            <a:pPr defTabSz="1219170" fontAlgn="auto">
              <a:spcBef>
                <a:spcPts val="0"/>
              </a:spcBef>
              <a:spcAft>
                <a:spcPts val="0"/>
              </a:spcAft>
            </a:pPr>
            <a:r>
              <a:rPr lang="en-US" sz="1867" dirty="0">
                <a:solidFill>
                  <a:srgbClr val="FFFFFF">
                    <a:lumMod val="50000"/>
                  </a:srgbClr>
                </a:solidFill>
                <a:latin typeface="Calibri"/>
                <a:cs typeface="+mn-cs"/>
              </a:rPr>
              <a:t>“Insanity: doing the same thing over and over and expecting the different results.” – Unknown</a:t>
            </a:r>
          </a:p>
        </p:txBody>
      </p:sp>
      <p:sp>
        <p:nvSpPr>
          <p:cNvPr id="40" name="ZoneTexte 83"/>
          <p:cNvSpPr txBox="1"/>
          <p:nvPr/>
        </p:nvSpPr>
        <p:spPr>
          <a:xfrm>
            <a:off x="5004050" y="1650216"/>
            <a:ext cx="3743167" cy="369332"/>
          </a:xfrm>
          <a:prstGeom prst="rect">
            <a:avLst/>
          </a:prstGeom>
          <a:noFill/>
        </p:spPr>
        <p:txBody>
          <a:bodyPr wrap="square" rtlCol="0">
            <a:spAutoFit/>
          </a:bodyPr>
          <a:lstStyle/>
          <a:p>
            <a:pPr defTabSz="1219170" fontAlgn="auto">
              <a:spcBef>
                <a:spcPts val="0"/>
              </a:spcBef>
              <a:spcAft>
                <a:spcPts val="0"/>
              </a:spcAft>
            </a:pPr>
            <a:r>
              <a:rPr lang="fr-CA" b="1" dirty="0">
                <a:solidFill>
                  <a:srgbClr val="01A59E"/>
                </a:solidFill>
                <a:latin typeface="Calibri"/>
                <a:cs typeface="+mn-cs"/>
              </a:rPr>
              <a:t>AS THE SAYING GOES…</a:t>
            </a:r>
          </a:p>
        </p:txBody>
      </p:sp>
      <p:grpSp>
        <p:nvGrpSpPr>
          <p:cNvPr id="24" name="Group 23"/>
          <p:cNvGrpSpPr/>
          <p:nvPr/>
        </p:nvGrpSpPr>
        <p:grpSpPr>
          <a:xfrm>
            <a:off x="4367943" y="1882585"/>
            <a:ext cx="332584" cy="286275"/>
            <a:chOff x="458788" y="325438"/>
            <a:chExt cx="376238" cy="323850"/>
          </a:xfrm>
          <a:solidFill>
            <a:schemeClr val="bg1"/>
          </a:solidFill>
        </p:grpSpPr>
        <p:sp>
          <p:nvSpPr>
            <p:cNvPr id="25" name="Freeform 72"/>
            <p:cNvSpPr>
              <a:spLocks/>
            </p:cNvSpPr>
            <p:nvPr/>
          </p:nvSpPr>
          <p:spPr bwMode="auto">
            <a:xfrm>
              <a:off x="712788" y="339725"/>
              <a:ext cx="60325" cy="76200"/>
            </a:xfrm>
            <a:custGeom>
              <a:avLst/>
              <a:gdLst/>
              <a:ahLst/>
              <a:cxnLst>
                <a:cxn ang="0">
                  <a:pos x="38" y="0"/>
                </a:cxn>
                <a:cxn ang="0">
                  <a:pos x="0" y="0"/>
                </a:cxn>
                <a:cxn ang="0">
                  <a:pos x="0" y="16"/>
                </a:cxn>
                <a:cxn ang="0">
                  <a:pos x="38" y="48"/>
                </a:cxn>
                <a:cxn ang="0">
                  <a:pos x="38" y="0"/>
                </a:cxn>
              </a:cxnLst>
              <a:rect l="0" t="0" r="r" b="b"/>
              <a:pathLst>
                <a:path w="38" h="48">
                  <a:moveTo>
                    <a:pt x="38" y="0"/>
                  </a:moveTo>
                  <a:lnTo>
                    <a:pt x="0" y="0"/>
                  </a:lnTo>
                  <a:lnTo>
                    <a:pt x="0" y="16"/>
                  </a:lnTo>
                  <a:lnTo>
                    <a:pt x="38" y="48"/>
                  </a:lnTo>
                  <a:lnTo>
                    <a:pt x="3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9170" fontAlgn="auto">
                <a:spcBef>
                  <a:spcPts val="0"/>
                </a:spcBef>
                <a:spcAft>
                  <a:spcPts val="0"/>
                </a:spcAft>
              </a:pPr>
              <a:endParaRPr lang="en-US">
                <a:solidFill>
                  <a:srgbClr val="262626"/>
                </a:solidFill>
                <a:latin typeface="Calibri"/>
                <a:cs typeface="+mn-cs"/>
              </a:endParaRPr>
            </a:p>
          </p:txBody>
        </p:sp>
        <p:sp>
          <p:nvSpPr>
            <p:cNvPr id="26" name="Freeform 73"/>
            <p:cNvSpPr>
              <a:spLocks/>
            </p:cNvSpPr>
            <p:nvPr/>
          </p:nvSpPr>
          <p:spPr bwMode="auto">
            <a:xfrm>
              <a:off x="520700" y="404813"/>
              <a:ext cx="252413" cy="244475"/>
            </a:xfrm>
            <a:custGeom>
              <a:avLst/>
              <a:gdLst/>
              <a:ahLst/>
              <a:cxnLst>
                <a:cxn ang="0">
                  <a:pos x="159" y="82"/>
                </a:cxn>
                <a:cxn ang="0">
                  <a:pos x="159" y="66"/>
                </a:cxn>
                <a:cxn ang="0">
                  <a:pos x="121" y="34"/>
                </a:cxn>
                <a:cxn ang="0">
                  <a:pos x="79" y="0"/>
                </a:cxn>
                <a:cxn ang="0">
                  <a:pos x="0" y="66"/>
                </a:cxn>
                <a:cxn ang="0">
                  <a:pos x="0" y="154"/>
                </a:cxn>
                <a:cxn ang="0">
                  <a:pos x="50" y="154"/>
                </a:cxn>
                <a:cxn ang="0">
                  <a:pos x="50" y="67"/>
                </a:cxn>
                <a:cxn ang="0">
                  <a:pos x="109" y="67"/>
                </a:cxn>
                <a:cxn ang="0">
                  <a:pos x="109" y="154"/>
                </a:cxn>
                <a:cxn ang="0">
                  <a:pos x="159" y="154"/>
                </a:cxn>
                <a:cxn ang="0">
                  <a:pos x="159" y="82"/>
                </a:cxn>
              </a:cxnLst>
              <a:rect l="0" t="0" r="r" b="b"/>
              <a:pathLst>
                <a:path w="159" h="154">
                  <a:moveTo>
                    <a:pt x="159" y="82"/>
                  </a:moveTo>
                  <a:lnTo>
                    <a:pt x="159" y="66"/>
                  </a:lnTo>
                  <a:lnTo>
                    <a:pt x="121" y="34"/>
                  </a:lnTo>
                  <a:lnTo>
                    <a:pt x="79" y="0"/>
                  </a:lnTo>
                  <a:lnTo>
                    <a:pt x="0" y="66"/>
                  </a:lnTo>
                  <a:lnTo>
                    <a:pt x="0" y="154"/>
                  </a:lnTo>
                  <a:lnTo>
                    <a:pt x="50" y="154"/>
                  </a:lnTo>
                  <a:lnTo>
                    <a:pt x="50" y="67"/>
                  </a:lnTo>
                  <a:lnTo>
                    <a:pt x="109" y="67"/>
                  </a:lnTo>
                  <a:lnTo>
                    <a:pt x="109" y="154"/>
                  </a:lnTo>
                  <a:lnTo>
                    <a:pt x="159" y="154"/>
                  </a:lnTo>
                  <a:lnTo>
                    <a:pt x="159" y="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9170" fontAlgn="auto">
                <a:spcBef>
                  <a:spcPts val="0"/>
                </a:spcBef>
                <a:spcAft>
                  <a:spcPts val="0"/>
                </a:spcAft>
              </a:pPr>
              <a:endParaRPr lang="en-US">
                <a:solidFill>
                  <a:srgbClr val="262626"/>
                </a:solidFill>
                <a:latin typeface="Calibri"/>
                <a:cs typeface="+mn-cs"/>
              </a:endParaRPr>
            </a:p>
          </p:txBody>
        </p:sp>
        <p:sp>
          <p:nvSpPr>
            <p:cNvPr id="27" name="Freeform 74"/>
            <p:cNvSpPr>
              <a:spLocks/>
            </p:cNvSpPr>
            <p:nvPr/>
          </p:nvSpPr>
          <p:spPr bwMode="auto">
            <a:xfrm>
              <a:off x="458788" y="325438"/>
              <a:ext cx="376238" cy="192088"/>
            </a:xfrm>
            <a:custGeom>
              <a:avLst/>
              <a:gdLst/>
              <a:ahLst/>
              <a:cxnLst>
                <a:cxn ang="0">
                  <a:pos x="39" y="107"/>
                </a:cxn>
                <a:cxn ang="0">
                  <a:pos x="118" y="42"/>
                </a:cxn>
                <a:cxn ang="0">
                  <a:pos x="160" y="75"/>
                </a:cxn>
                <a:cxn ang="0">
                  <a:pos x="198" y="107"/>
                </a:cxn>
                <a:cxn ang="0">
                  <a:pos x="217" y="121"/>
                </a:cxn>
                <a:cxn ang="0">
                  <a:pos x="237" y="96"/>
                </a:cxn>
                <a:cxn ang="0">
                  <a:pos x="198" y="66"/>
                </a:cxn>
                <a:cxn ang="0">
                  <a:pos x="160" y="34"/>
                </a:cxn>
                <a:cxn ang="0">
                  <a:pos x="118" y="0"/>
                </a:cxn>
                <a:cxn ang="0">
                  <a:pos x="0" y="96"/>
                </a:cxn>
                <a:cxn ang="0">
                  <a:pos x="20" y="121"/>
                </a:cxn>
                <a:cxn ang="0">
                  <a:pos x="39" y="107"/>
                </a:cxn>
              </a:cxnLst>
              <a:rect l="0" t="0" r="r" b="b"/>
              <a:pathLst>
                <a:path w="237" h="121">
                  <a:moveTo>
                    <a:pt x="39" y="107"/>
                  </a:moveTo>
                  <a:lnTo>
                    <a:pt x="118" y="42"/>
                  </a:lnTo>
                  <a:lnTo>
                    <a:pt x="160" y="75"/>
                  </a:lnTo>
                  <a:lnTo>
                    <a:pt x="198" y="107"/>
                  </a:lnTo>
                  <a:lnTo>
                    <a:pt x="217" y="121"/>
                  </a:lnTo>
                  <a:lnTo>
                    <a:pt x="237" y="96"/>
                  </a:lnTo>
                  <a:lnTo>
                    <a:pt x="198" y="66"/>
                  </a:lnTo>
                  <a:lnTo>
                    <a:pt x="160" y="34"/>
                  </a:lnTo>
                  <a:lnTo>
                    <a:pt x="118" y="0"/>
                  </a:lnTo>
                  <a:lnTo>
                    <a:pt x="0" y="96"/>
                  </a:lnTo>
                  <a:lnTo>
                    <a:pt x="20" y="121"/>
                  </a:lnTo>
                  <a:lnTo>
                    <a:pt x="39" y="10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9170" fontAlgn="auto">
                <a:spcBef>
                  <a:spcPts val="0"/>
                </a:spcBef>
                <a:spcAft>
                  <a:spcPts val="0"/>
                </a:spcAft>
              </a:pPr>
              <a:endParaRPr lang="en-US">
                <a:solidFill>
                  <a:srgbClr val="262626"/>
                </a:solidFill>
                <a:latin typeface="Calibri"/>
                <a:cs typeface="+mn-cs"/>
              </a:endParaRPr>
            </a:p>
          </p:txBody>
        </p:sp>
      </p:grpSp>
      <p:grpSp>
        <p:nvGrpSpPr>
          <p:cNvPr id="28" name="Group 27"/>
          <p:cNvGrpSpPr/>
          <p:nvPr/>
        </p:nvGrpSpPr>
        <p:grpSpPr>
          <a:xfrm>
            <a:off x="4397867" y="3235260"/>
            <a:ext cx="283464" cy="283464"/>
            <a:chOff x="373063" y="2759075"/>
            <a:chExt cx="422275" cy="398463"/>
          </a:xfrm>
          <a:solidFill>
            <a:schemeClr val="bg1"/>
          </a:solidFill>
        </p:grpSpPr>
        <p:sp>
          <p:nvSpPr>
            <p:cNvPr id="29" name="Freeform 221"/>
            <p:cNvSpPr>
              <a:spLocks/>
            </p:cNvSpPr>
            <p:nvPr/>
          </p:nvSpPr>
          <p:spPr bwMode="auto">
            <a:xfrm>
              <a:off x="579438" y="3017838"/>
              <a:ext cx="204788" cy="139700"/>
            </a:xfrm>
            <a:custGeom>
              <a:avLst/>
              <a:gdLst/>
              <a:ahLst/>
              <a:cxnLst>
                <a:cxn ang="0">
                  <a:pos x="91" y="18"/>
                </a:cxn>
                <a:cxn ang="0">
                  <a:pos x="33" y="18"/>
                </a:cxn>
                <a:cxn ang="0">
                  <a:pos x="33" y="0"/>
                </a:cxn>
                <a:cxn ang="0">
                  <a:pos x="16" y="22"/>
                </a:cxn>
                <a:cxn ang="0">
                  <a:pos x="0" y="44"/>
                </a:cxn>
                <a:cxn ang="0">
                  <a:pos x="16" y="66"/>
                </a:cxn>
                <a:cxn ang="0">
                  <a:pos x="33" y="88"/>
                </a:cxn>
                <a:cxn ang="0">
                  <a:pos x="33" y="75"/>
                </a:cxn>
                <a:cxn ang="0">
                  <a:pos x="64" y="74"/>
                </a:cxn>
                <a:cxn ang="0">
                  <a:pos x="98" y="61"/>
                </a:cxn>
                <a:cxn ang="0">
                  <a:pos x="129" y="4"/>
                </a:cxn>
                <a:cxn ang="0">
                  <a:pos x="91" y="18"/>
                </a:cxn>
              </a:cxnLst>
              <a:rect l="0" t="0" r="r" b="b"/>
              <a:pathLst>
                <a:path w="129" h="88">
                  <a:moveTo>
                    <a:pt x="91" y="18"/>
                  </a:moveTo>
                  <a:cubicBezTo>
                    <a:pt x="33" y="18"/>
                    <a:pt x="33" y="18"/>
                    <a:pt x="33" y="18"/>
                  </a:cubicBezTo>
                  <a:cubicBezTo>
                    <a:pt x="33" y="0"/>
                    <a:pt x="33" y="0"/>
                    <a:pt x="33" y="0"/>
                  </a:cubicBezTo>
                  <a:cubicBezTo>
                    <a:pt x="16" y="22"/>
                    <a:pt x="16" y="22"/>
                    <a:pt x="16" y="22"/>
                  </a:cubicBezTo>
                  <a:cubicBezTo>
                    <a:pt x="0" y="44"/>
                    <a:pt x="0" y="44"/>
                    <a:pt x="0" y="44"/>
                  </a:cubicBezTo>
                  <a:cubicBezTo>
                    <a:pt x="16" y="66"/>
                    <a:pt x="16" y="66"/>
                    <a:pt x="16" y="66"/>
                  </a:cubicBezTo>
                  <a:cubicBezTo>
                    <a:pt x="33" y="88"/>
                    <a:pt x="33" y="88"/>
                    <a:pt x="33" y="88"/>
                  </a:cubicBezTo>
                  <a:cubicBezTo>
                    <a:pt x="33" y="75"/>
                    <a:pt x="33" y="75"/>
                    <a:pt x="33" y="75"/>
                  </a:cubicBezTo>
                  <a:cubicBezTo>
                    <a:pt x="64" y="74"/>
                    <a:pt x="64" y="74"/>
                    <a:pt x="64" y="74"/>
                  </a:cubicBezTo>
                  <a:cubicBezTo>
                    <a:pt x="92" y="73"/>
                    <a:pt x="98" y="61"/>
                    <a:pt x="98" y="61"/>
                  </a:cubicBezTo>
                  <a:cubicBezTo>
                    <a:pt x="129" y="4"/>
                    <a:pt x="129" y="4"/>
                    <a:pt x="129" y="4"/>
                  </a:cubicBezTo>
                  <a:cubicBezTo>
                    <a:pt x="118" y="20"/>
                    <a:pt x="91" y="18"/>
                    <a:pt x="91" y="1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9170" fontAlgn="auto">
                <a:spcBef>
                  <a:spcPts val="0"/>
                </a:spcBef>
                <a:spcAft>
                  <a:spcPts val="0"/>
                </a:spcAft>
              </a:pPr>
              <a:endParaRPr lang="en-US">
                <a:solidFill>
                  <a:srgbClr val="262626"/>
                </a:solidFill>
                <a:latin typeface="Calibri"/>
                <a:cs typeface="+mn-cs"/>
              </a:endParaRPr>
            </a:p>
          </p:txBody>
        </p:sp>
        <p:sp>
          <p:nvSpPr>
            <p:cNvPr id="30" name="Freeform 222"/>
            <p:cNvSpPr>
              <a:spLocks/>
            </p:cNvSpPr>
            <p:nvPr/>
          </p:nvSpPr>
          <p:spPr bwMode="auto">
            <a:xfrm>
              <a:off x="671513" y="2916238"/>
              <a:ext cx="123825" cy="117475"/>
            </a:xfrm>
            <a:custGeom>
              <a:avLst/>
              <a:gdLst/>
              <a:ahLst/>
              <a:cxnLst>
                <a:cxn ang="0">
                  <a:pos x="49" y="0"/>
                </a:cxn>
                <a:cxn ang="0">
                  <a:pos x="0" y="28"/>
                </a:cxn>
                <a:cxn ang="0">
                  <a:pos x="25" y="71"/>
                </a:cxn>
                <a:cxn ang="0">
                  <a:pos x="58" y="66"/>
                </a:cxn>
                <a:cxn ang="0">
                  <a:pos x="67" y="29"/>
                </a:cxn>
                <a:cxn ang="0">
                  <a:pos x="49" y="0"/>
                </a:cxn>
              </a:cxnLst>
              <a:rect l="0" t="0" r="r" b="b"/>
              <a:pathLst>
                <a:path w="78" h="74">
                  <a:moveTo>
                    <a:pt x="49" y="0"/>
                  </a:moveTo>
                  <a:cubicBezTo>
                    <a:pt x="0" y="28"/>
                    <a:pt x="0" y="28"/>
                    <a:pt x="0" y="28"/>
                  </a:cubicBezTo>
                  <a:cubicBezTo>
                    <a:pt x="25" y="71"/>
                    <a:pt x="25" y="71"/>
                    <a:pt x="25" y="71"/>
                  </a:cubicBezTo>
                  <a:cubicBezTo>
                    <a:pt x="50" y="74"/>
                    <a:pt x="58" y="66"/>
                    <a:pt x="58" y="66"/>
                  </a:cubicBezTo>
                  <a:cubicBezTo>
                    <a:pt x="78" y="54"/>
                    <a:pt x="67" y="29"/>
                    <a:pt x="67" y="29"/>
                  </a:cubicBezTo>
                  <a:lnTo>
                    <a:pt x="4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9170" fontAlgn="auto">
                <a:spcBef>
                  <a:spcPts val="0"/>
                </a:spcBef>
                <a:spcAft>
                  <a:spcPts val="0"/>
                </a:spcAft>
              </a:pPr>
              <a:endParaRPr lang="en-US">
                <a:solidFill>
                  <a:srgbClr val="262626"/>
                </a:solidFill>
                <a:latin typeface="Calibri"/>
                <a:cs typeface="+mn-cs"/>
              </a:endParaRPr>
            </a:p>
          </p:txBody>
        </p:sp>
        <p:sp>
          <p:nvSpPr>
            <p:cNvPr id="31" name="Freeform 223"/>
            <p:cNvSpPr>
              <a:spLocks/>
            </p:cNvSpPr>
            <p:nvPr/>
          </p:nvSpPr>
          <p:spPr bwMode="auto">
            <a:xfrm>
              <a:off x="373063" y="2898775"/>
              <a:ext cx="147638" cy="207963"/>
            </a:xfrm>
            <a:custGeom>
              <a:avLst/>
              <a:gdLst/>
              <a:ahLst/>
              <a:cxnLst>
                <a:cxn ang="0">
                  <a:pos x="39" y="131"/>
                </a:cxn>
                <a:cxn ang="0">
                  <a:pos x="47" y="92"/>
                </a:cxn>
                <a:cxn ang="0">
                  <a:pos x="77" y="42"/>
                </a:cxn>
                <a:cxn ang="0">
                  <a:pos x="93" y="51"/>
                </a:cxn>
                <a:cxn ang="0">
                  <a:pos x="83" y="26"/>
                </a:cxn>
                <a:cxn ang="0">
                  <a:pos x="72" y="0"/>
                </a:cxn>
                <a:cxn ang="0">
                  <a:pos x="45" y="3"/>
                </a:cxn>
                <a:cxn ang="0">
                  <a:pos x="17" y="5"/>
                </a:cxn>
                <a:cxn ang="0">
                  <a:pos x="28" y="12"/>
                </a:cxn>
                <a:cxn ang="0">
                  <a:pos x="13" y="39"/>
                </a:cxn>
                <a:cxn ang="0">
                  <a:pos x="6" y="75"/>
                </a:cxn>
                <a:cxn ang="0">
                  <a:pos x="39" y="131"/>
                </a:cxn>
              </a:cxnLst>
              <a:rect l="0" t="0" r="r" b="b"/>
              <a:pathLst>
                <a:path w="93" h="131">
                  <a:moveTo>
                    <a:pt x="39" y="131"/>
                  </a:moveTo>
                  <a:cubicBezTo>
                    <a:pt x="32" y="113"/>
                    <a:pt x="47" y="92"/>
                    <a:pt x="47" y="92"/>
                  </a:cubicBezTo>
                  <a:cubicBezTo>
                    <a:pt x="77" y="42"/>
                    <a:pt x="77" y="42"/>
                    <a:pt x="77" y="42"/>
                  </a:cubicBezTo>
                  <a:cubicBezTo>
                    <a:pt x="93" y="51"/>
                    <a:pt x="93" y="51"/>
                    <a:pt x="93" y="51"/>
                  </a:cubicBezTo>
                  <a:cubicBezTo>
                    <a:pt x="83" y="26"/>
                    <a:pt x="83" y="26"/>
                    <a:pt x="83" y="26"/>
                  </a:cubicBezTo>
                  <a:cubicBezTo>
                    <a:pt x="72" y="0"/>
                    <a:pt x="72" y="0"/>
                    <a:pt x="72" y="0"/>
                  </a:cubicBezTo>
                  <a:cubicBezTo>
                    <a:pt x="45" y="3"/>
                    <a:pt x="45" y="3"/>
                    <a:pt x="45" y="3"/>
                  </a:cubicBezTo>
                  <a:cubicBezTo>
                    <a:pt x="17" y="5"/>
                    <a:pt x="17" y="5"/>
                    <a:pt x="17" y="5"/>
                  </a:cubicBezTo>
                  <a:cubicBezTo>
                    <a:pt x="28" y="12"/>
                    <a:pt x="28" y="12"/>
                    <a:pt x="28" y="12"/>
                  </a:cubicBezTo>
                  <a:cubicBezTo>
                    <a:pt x="13" y="39"/>
                    <a:pt x="13" y="39"/>
                    <a:pt x="13" y="39"/>
                  </a:cubicBezTo>
                  <a:cubicBezTo>
                    <a:pt x="0" y="63"/>
                    <a:pt x="6" y="75"/>
                    <a:pt x="6" y="75"/>
                  </a:cubicBezTo>
                  <a:lnTo>
                    <a:pt x="39" y="1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9170" fontAlgn="auto">
                <a:spcBef>
                  <a:spcPts val="0"/>
                </a:spcBef>
                <a:spcAft>
                  <a:spcPts val="0"/>
                </a:spcAft>
              </a:pPr>
              <a:endParaRPr lang="en-US">
                <a:solidFill>
                  <a:srgbClr val="262626"/>
                </a:solidFill>
                <a:latin typeface="Calibri"/>
                <a:cs typeface="+mn-cs"/>
              </a:endParaRPr>
            </a:p>
          </p:txBody>
        </p:sp>
        <p:sp>
          <p:nvSpPr>
            <p:cNvPr id="32" name="Freeform 224"/>
            <p:cNvSpPr>
              <a:spLocks/>
            </p:cNvSpPr>
            <p:nvPr/>
          </p:nvSpPr>
          <p:spPr bwMode="auto">
            <a:xfrm>
              <a:off x="444500" y="3043238"/>
              <a:ext cx="103188" cy="92075"/>
            </a:xfrm>
            <a:custGeom>
              <a:avLst/>
              <a:gdLst/>
              <a:ahLst/>
              <a:cxnLst>
                <a:cxn ang="0">
                  <a:pos x="3" y="31"/>
                </a:cxn>
                <a:cxn ang="0">
                  <a:pos x="30" y="58"/>
                </a:cxn>
                <a:cxn ang="0">
                  <a:pos x="64" y="58"/>
                </a:cxn>
                <a:cxn ang="0">
                  <a:pos x="65" y="1"/>
                </a:cxn>
                <a:cxn ang="0">
                  <a:pos x="16" y="0"/>
                </a:cxn>
                <a:cxn ang="0">
                  <a:pos x="3" y="31"/>
                </a:cxn>
              </a:cxnLst>
              <a:rect l="0" t="0" r="r" b="b"/>
              <a:pathLst>
                <a:path w="65" h="58">
                  <a:moveTo>
                    <a:pt x="3" y="31"/>
                  </a:moveTo>
                  <a:cubicBezTo>
                    <a:pt x="2" y="54"/>
                    <a:pt x="30" y="58"/>
                    <a:pt x="30" y="58"/>
                  </a:cubicBezTo>
                  <a:cubicBezTo>
                    <a:pt x="64" y="58"/>
                    <a:pt x="64" y="58"/>
                    <a:pt x="64" y="58"/>
                  </a:cubicBezTo>
                  <a:cubicBezTo>
                    <a:pt x="65" y="1"/>
                    <a:pt x="65" y="1"/>
                    <a:pt x="65" y="1"/>
                  </a:cubicBezTo>
                  <a:cubicBezTo>
                    <a:pt x="16" y="0"/>
                    <a:pt x="16" y="0"/>
                    <a:pt x="16" y="0"/>
                  </a:cubicBezTo>
                  <a:cubicBezTo>
                    <a:pt x="0" y="20"/>
                    <a:pt x="3" y="31"/>
                    <a:pt x="3" y="3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9170" fontAlgn="auto">
                <a:spcBef>
                  <a:spcPts val="0"/>
                </a:spcBef>
                <a:spcAft>
                  <a:spcPts val="0"/>
                </a:spcAft>
              </a:pPr>
              <a:endParaRPr lang="en-US">
                <a:solidFill>
                  <a:srgbClr val="262626"/>
                </a:solidFill>
                <a:latin typeface="Calibri"/>
                <a:cs typeface="+mn-cs"/>
              </a:endParaRPr>
            </a:p>
          </p:txBody>
        </p:sp>
        <p:sp>
          <p:nvSpPr>
            <p:cNvPr id="33" name="Freeform 225"/>
            <p:cNvSpPr>
              <a:spLocks/>
            </p:cNvSpPr>
            <p:nvPr/>
          </p:nvSpPr>
          <p:spPr bwMode="auto">
            <a:xfrm>
              <a:off x="536575" y="2762250"/>
              <a:ext cx="188913" cy="150813"/>
            </a:xfrm>
            <a:custGeom>
              <a:avLst/>
              <a:gdLst/>
              <a:ahLst/>
              <a:cxnLst>
                <a:cxn ang="0">
                  <a:pos x="69" y="91"/>
                </a:cxn>
                <a:cxn ang="0">
                  <a:pos x="96" y="95"/>
                </a:cxn>
                <a:cxn ang="0">
                  <a:pos x="108" y="70"/>
                </a:cxn>
                <a:cxn ang="0">
                  <a:pos x="119" y="45"/>
                </a:cxn>
                <a:cxn ang="0">
                  <a:pos x="108" y="51"/>
                </a:cxn>
                <a:cxn ang="0">
                  <a:pos x="92" y="24"/>
                </a:cxn>
                <a:cxn ang="0">
                  <a:pos x="65" y="0"/>
                </a:cxn>
                <a:cxn ang="0">
                  <a:pos x="0" y="0"/>
                </a:cxn>
                <a:cxn ang="0">
                  <a:pos x="30" y="27"/>
                </a:cxn>
                <a:cxn ang="0">
                  <a:pos x="58" y="78"/>
                </a:cxn>
                <a:cxn ang="0">
                  <a:pos x="41" y="87"/>
                </a:cxn>
                <a:cxn ang="0">
                  <a:pos x="69" y="91"/>
                </a:cxn>
              </a:cxnLst>
              <a:rect l="0" t="0" r="r" b="b"/>
              <a:pathLst>
                <a:path w="119" h="95">
                  <a:moveTo>
                    <a:pt x="69" y="91"/>
                  </a:moveTo>
                  <a:cubicBezTo>
                    <a:pt x="96" y="95"/>
                    <a:pt x="96" y="95"/>
                    <a:pt x="96" y="95"/>
                  </a:cubicBezTo>
                  <a:cubicBezTo>
                    <a:pt x="108" y="70"/>
                    <a:pt x="108" y="70"/>
                    <a:pt x="108" y="70"/>
                  </a:cubicBezTo>
                  <a:cubicBezTo>
                    <a:pt x="119" y="45"/>
                    <a:pt x="119" y="45"/>
                    <a:pt x="119" y="45"/>
                  </a:cubicBezTo>
                  <a:cubicBezTo>
                    <a:pt x="108" y="51"/>
                    <a:pt x="108" y="51"/>
                    <a:pt x="108" y="51"/>
                  </a:cubicBezTo>
                  <a:cubicBezTo>
                    <a:pt x="92" y="24"/>
                    <a:pt x="92" y="24"/>
                    <a:pt x="92" y="24"/>
                  </a:cubicBezTo>
                  <a:cubicBezTo>
                    <a:pt x="78" y="1"/>
                    <a:pt x="65" y="0"/>
                    <a:pt x="65" y="0"/>
                  </a:cubicBezTo>
                  <a:cubicBezTo>
                    <a:pt x="0" y="0"/>
                    <a:pt x="0" y="0"/>
                    <a:pt x="0" y="0"/>
                  </a:cubicBezTo>
                  <a:cubicBezTo>
                    <a:pt x="19" y="3"/>
                    <a:pt x="30" y="27"/>
                    <a:pt x="30" y="27"/>
                  </a:cubicBezTo>
                  <a:cubicBezTo>
                    <a:pt x="58" y="78"/>
                    <a:pt x="58" y="78"/>
                    <a:pt x="58" y="78"/>
                  </a:cubicBezTo>
                  <a:cubicBezTo>
                    <a:pt x="41" y="87"/>
                    <a:pt x="41" y="87"/>
                    <a:pt x="41" y="87"/>
                  </a:cubicBezTo>
                  <a:lnTo>
                    <a:pt x="69" y="9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9170" fontAlgn="auto">
                <a:spcBef>
                  <a:spcPts val="0"/>
                </a:spcBef>
                <a:spcAft>
                  <a:spcPts val="0"/>
                </a:spcAft>
              </a:pPr>
              <a:endParaRPr lang="en-US">
                <a:solidFill>
                  <a:srgbClr val="262626"/>
                </a:solidFill>
                <a:latin typeface="Calibri"/>
                <a:cs typeface="+mn-cs"/>
              </a:endParaRPr>
            </a:p>
          </p:txBody>
        </p:sp>
        <p:sp>
          <p:nvSpPr>
            <p:cNvPr id="34" name="Freeform 226"/>
            <p:cNvSpPr>
              <a:spLocks/>
            </p:cNvSpPr>
            <p:nvPr/>
          </p:nvSpPr>
          <p:spPr bwMode="auto">
            <a:xfrm>
              <a:off x="455613" y="2759075"/>
              <a:ext cx="119063" cy="128588"/>
            </a:xfrm>
            <a:custGeom>
              <a:avLst/>
              <a:gdLst/>
              <a:ahLst/>
              <a:cxnLst>
                <a:cxn ang="0">
                  <a:pos x="75" y="39"/>
                </a:cxn>
                <a:cxn ang="0">
                  <a:pos x="54" y="12"/>
                </a:cxn>
                <a:cxn ang="0">
                  <a:pos x="18" y="22"/>
                </a:cxn>
                <a:cxn ang="0">
                  <a:pos x="0" y="51"/>
                </a:cxn>
                <a:cxn ang="0">
                  <a:pos x="49" y="81"/>
                </a:cxn>
                <a:cxn ang="0">
                  <a:pos x="75" y="39"/>
                </a:cxn>
              </a:cxnLst>
              <a:rect l="0" t="0" r="r" b="b"/>
              <a:pathLst>
                <a:path w="75" h="81">
                  <a:moveTo>
                    <a:pt x="75" y="39"/>
                  </a:moveTo>
                  <a:cubicBezTo>
                    <a:pt x="65" y="15"/>
                    <a:pt x="54" y="12"/>
                    <a:pt x="54" y="12"/>
                  </a:cubicBezTo>
                  <a:cubicBezTo>
                    <a:pt x="35" y="0"/>
                    <a:pt x="18" y="22"/>
                    <a:pt x="18" y="22"/>
                  </a:cubicBezTo>
                  <a:cubicBezTo>
                    <a:pt x="0" y="51"/>
                    <a:pt x="0" y="51"/>
                    <a:pt x="0" y="51"/>
                  </a:cubicBezTo>
                  <a:cubicBezTo>
                    <a:pt x="49" y="81"/>
                    <a:pt x="49" y="81"/>
                    <a:pt x="49" y="81"/>
                  </a:cubicBezTo>
                  <a:lnTo>
                    <a:pt x="75" y="3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9170" fontAlgn="auto">
                <a:spcBef>
                  <a:spcPts val="0"/>
                </a:spcBef>
                <a:spcAft>
                  <a:spcPts val="0"/>
                </a:spcAft>
              </a:pPr>
              <a:endParaRPr lang="en-US">
                <a:solidFill>
                  <a:srgbClr val="262626"/>
                </a:solidFill>
                <a:latin typeface="Calibri"/>
                <a:cs typeface="+mn-cs"/>
              </a:endParaRPr>
            </a:p>
          </p:txBody>
        </p:sp>
      </p:grpSp>
      <p:sp>
        <p:nvSpPr>
          <p:cNvPr id="35" name="Freeform 170"/>
          <p:cNvSpPr>
            <a:spLocks noEditPoints="1"/>
          </p:cNvSpPr>
          <p:nvPr/>
        </p:nvSpPr>
        <p:spPr bwMode="auto">
          <a:xfrm>
            <a:off x="4394824" y="4600236"/>
            <a:ext cx="283464" cy="283464"/>
          </a:xfrm>
          <a:custGeom>
            <a:avLst/>
            <a:gdLst/>
            <a:ahLst/>
            <a:cxnLst>
              <a:cxn ang="0">
                <a:pos x="244" y="216"/>
              </a:cxn>
              <a:cxn ang="0">
                <a:pos x="12" y="216"/>
              </a:cxn>
              <a:cxn ang="0">
                <a:pos x="0" y="204"/>
              </a:cxn>
              <a:cxn ang="0">
                <a:pos x="0" y="12"/>
              </a:cxn>
              <a:cxn ang="0">
                <a:pos x="12" y="0"/>
              </a:cxn>
              <a:cxn ang="0">
                <a:pos x="24" y="12"/>
              </a:cxn>
              <a:cxn ang="0">
                <a:pos x="24" y="164"/>
              </a:cxn>
              <a:cxn ang="0">
                <a:pos x="24" y="192"/>
              </a:cxn>
              <a:cxn ang="0">
                <a:pos x="244" y="192"/>
              </a:cxn>
              <a:cxn ang="0">
                <a:pos x="256" y="204"/>
              </a:cxn>
              <a:cxn ang="0">
                <a:pos x="244" y="216"/>
              </a:cxn>
              <a:cxn ang="0">
                <a:pos x="216" y="180"/>
              </a:cxn>
              <a:cxn ang="0">
                <a:pos x="192" y="180"/>
              </a:cxn>
              <a:cxn ang="0">
                <a:pos x="180" y="168"/>
              </a:cxn>
              <a:cxn ang="0">
                <a:pos x="180" y="84"/>
              </a:cxn>
              <a:cxn ang="0">
                <a:pos x="192" y="72"/>
              </a:cxn>
              <a:cxn ang="0">
                <a:pos x="216" y="72"/>
              </a:cxn>
              <a:cxn ang="0">
                <a:pos x="228" y="84"/>
              </a:cxn>
              <a:cxn ang="0">
                <a:pos x="228" y="168"/>
              </a:cxn>
              <a:cxn ang="0">
                <a:pos x="216" y="180"/>
              </a:cxn>
              <a:cxn ang="0">
                <a:pos x="148" y="180"/>
              </a:cxn>
              <a:cxn ang="0">
                <a:pos x="124" y="180"/>
              </a:cxn>
              <a:cxn ang="0">
                <a:pos x="112" y="168"/>
              </a:cxn>
              <a:cxn ang="0">
                <a:pos x="112" y="36"/>
              </a:cxn>
              <a:cxn ang="0">
                <a:pos x="124" y="24"/>
              </a:cxn>
              <a:cxn ang="0">
                <a:pos x="148" y="24"/>
              </a:cxn>
              <a:cxn ang="0">
                <a:pos x="160" y="36"/>
              </a:cxn>
              <a:cxn ang="0">
                <a:pos x="160" y="168"/>
              </a:cxn>
              <a:cxn ang="0">
                <a:pos x="148" y="180"/>
              </a:cxn>
              <a:cxn ang="0">
                <a:pos x="80" y="180"/>
              </a:cxn>
              <a:cxn ang="0">
                <a:pos x="56" y="180"/>
              </a:cxn>
              <a:cxn ang="0">
                <a:pos x="44" y="168"/>
              </a:cxn>
              <a:cxn ang="0">
                <a:pos x="44" y="144"/>
              </a:cxn>
              <a:cxn ang="0">
                <a:pos x="56" y="132"/>
              </a:cxn>
              <a:cxn ang="0">
                <a:pos x="80" y="132"/>
              </a:cxn>
              <a:cxn ang="0">
                <a:pos x="92" y="144"/>
              </a:cxn>
              <a:cxn ang="0">
                <a:pos x="92" y="168"/>
              </a:cxn>
              <a:cxn ang="0">
                <a:pos x="80" y="180"/>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1219170" fontAlgn="auto">
              <a:spcBef>
                <a:spcPts val="0"/>
              </a:spcBef>
              <a:spcAft>
                <a:spcPts val="0"/>
              </a:spcAft>
            </a:pPr>
            <a:endParaRPr lang="en-US">
              <a:solidFill>
                <a:srgbClr val="262626"/>
              </a:solidFill>
              <a:latin typeface="Calibri"/>
              <a:cs typeface="+mn-cs"/>
            </a:endParaRPr>
          </a:p>
        </p:txBody>
      </p:sp>
      <p:pic>
        <p:nvPicPr>
          <p:cNvPr id="8" name="Picture 7">
            <a:extLst>
              <a:ext uri="{FF2B5EF4-FFF2-40B4-BE49-F238E27FC236}">
                <a16:creationId xmlns:a16="http://schemas.microsoft.com/office/drawing/2014/main" id="{9686BA8C-0891-42F9-8A57-8DF3E6365C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516" y="1227167"/>
            <a:ext cx="4619691" cy="4583119"/>
          </a:xfrm>
          <a:prstGeom prst="rect">
            <a:avLst/>
          </a:prstGeom>
        </p:spPr>
      </p:pic>
    </p:spTree>
    <p:extLst>
      <p:ext uri="{BB962C8B-B14F-4D97-AF65-F5344CB8AC3E}">
        <p14:creationId xmlns:p14="http://schemas.microsoft.com/office/powerpoint/2010/main" val="149688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right)">
                                      <p:cBhvr>
                                        <p:cTn id="14" dur="500"/>
                                        <p:tgtEl>
                                          <p:spTgt spid="3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wipe(right)">
                                      <p:cBhvr>
                                        <p:cTn id="21" dur="500"/>
                                        <p:tgtEl>
                                          <p:spTgt spid="7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right)">
                                      <p:cBhvr>
                                        <p:cTn id="2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5" grpId="0"/>
      <p:bldP spid="39" grpId="0"/>
      <p:bldP spid="40" grpId="0"/>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dirty="0"/>
              <a:t>How Do </a:t>
            </a:r>
            <a:r>
              <a:rPr lang="fr-CA" dirty="0" err="1"/>
              <a:t>We</a:t>
            </a:r>
            <a:r>
              <a:rPr lang="fr-CA" dirty="0"/>
              <a:t> Stop the </a:t>
            </a:r>
            <a:r>
              <a:rPr lang="fr-CA" dirty="0" err="1"/>
              <a:t>Insanity</a:t>
            </a:r>
            <a:r>
              <a:rPr lang="fr-CA" dirty="0"/>
              <a:t>?</a:t>
            </a:r>
          </a:p>
        </p:txBody>
      </p:sp>
      <p:sp>
        <p:nvSpPr>
          <p:cNvPr id="5" name="ZoneTexte 4"/>
          <p:cNvSpPr txBox="1"/>
          <p:nvPr/>
        </p:nvSpPr>
        <p:spPr>
          <a:xfrm>
            <a:off x="1146267" y="3090445"/>
            <a:ext cx="1980000" cy="769634"/>
          </a:xfrm>
          <a:prstGeom prst="rect">
            <a:avLst/>
          </a:prstGeom>
          <a:noFill/>
        </p:spPr>
        <p:txBody>
          <a:bodyPr wrap="square" rtlCol="0">
            <a:spAutoFit/>
          </a:bodyPr>
          <a:lstStyle/>
          <a:p>
            <a:pPr defTabSz="1219170" fontAlgn="auto">
              <a:spcBef>
                <a:spcPts val="0"/>
              </a:spcBef>
              <a:spcAft>
                <a:spcPts val="0"/>
              </a:spcAft>
            </a:pPr>
            <a:r>
              <a:rPr lang="en-US" sz="1467" dirty="0">
                <a:solidFill>
                  <a:srgbClr val="FFFFFF">
                    <a:lumMod val="50000"/>
                  </a:srgbClr>
                </a:solidFill>
                <a:latin typeface="Calibri"/>
                <a:cs typeface="+mn-cs"/>
              </a:rPr>
              <a:t>Gen Z doesn’t know what “helper” means. The term is outdated.</a:t>
            </a:r>
            <a:endParaRPr lang="fr-CA" sz="1467" dirty="0">
              <a:solidFill>
                <a:srgbClr val="FFFFFF">
                  <a:lumMod val="50000"/>
                </a:srgbClr>
              </a:solidFill>
              <a:latin typeface="Calibri"/>
              <a:cs typeface="+mn-cs"/>
            </a:endParaRPr>
          </a:p>
        </p:txBody>
      </p:sp>
      <p:sp>
        <p:nvSpPr>
          <p:cNvPr id="6" name="ZoneTexte 5"/>
          <p:cNvSpPr txBox="1"/>
          <p:nvPr/>
        </p:nvSpPr>
        <p:spPr>
          <a:xfrm>
            <a:off x="1139373" y="2560323"/>
            <a:ext cx="1979339" cy="584775"/>
          </a:xfrm>
          <a:prstGeom prst="rect">
            <a:avLst/>
          </a:prstGeom>
          <a:noFill/>
        </p:spPr>
        <p:txBody>
          <a:bodyPr wrap="square" rtlCol="0">
            <a:spAutoFit/>
          </a:bodyPr>
          <a:lstStyle/>
          <a:p>
            <a:pPr defTabSz="1219170" fontAlgn="auto">
              <a:spcBef>
                <a:spcPts val="0"/>
              </a:spcBef>
              <a:spcAft>
                <a:spcPts val="0"/>
              </a:spcAft>
            </a:pPr>
            <a:r>
              <a:rPr lang="fr-CA" sz="1600" b="1" dirty="0" err="1">
                <a:solidFill>
                  <a:srgbClr val="01A59E"/>
                </a:solidFill>
                <a:latin typeface="Calibri"/>
                <a:cs typeface="+mn-cs"/>
              </a:rPr>
              <a:t>Offer</a:t>
            </a:r>
            <a:r>
              <a:rPr lang="fr-CA" sz="1600" b="1" dirty="0">
                <a:solidFill>
                  <a:srgbClr val="01A59E"/>
                </a:solidFill>
                <a:latin typeface="Calibri"/>
                <a:cs typeface="+mn-cs"/>
              </a:rPr>
              <a:t> </a:t>
            </a:r>
            <a:r>
              <a:rPr lang="fr-CA" sz="1600" b="1" dirty="0" err="1">
                <a:solidFill>
                  <a:srgbClr val="01A59E"/>
                </a:solidFill>
                <a:latin typeface="Calibri"/>
                <a:cs typeface="+mn-cs"/>
              </a:rPr>
              <a:t>paid</a:t>
            </a:r>
            <a:r>
              <a:rPr lang="fr-CA" sz="1600" b="1" dirty="0">
                <a:solidFill>
                  <a:srgbClr val="01A59E"/>
                </a:solidFill>
                <a:latin typeface="Calibri"/>
                <a:cs typeface="+mn-cs"/>
              </a:rPr>
              <a:t> </a:t>
            </a:r>
            <a:r>
              <a:rPr lang="fr-CA" sz="1600" b="1" dirty="0" err="1">
                <a:solidFill>
                  <a:srgbClr val="01A59E"/>
                </a:solidFill>
                <a:latin typeface="Calibri"/>
                <a:cs typeface="+mn-cs"/>
              </a:rPr>
              <a:t>internships</a:t>
            </a:r>
            <a:r>
              <a:rPr lang="fr-CA" sz="1600" b="1" dirty="0">
                <a:solidFill>
                  <a:srgbClr val="01A59E"/>
                </a:solidFill>
                <a:latin typeface="Calibri"/>
                <a:cs typeface="+mn-cs"/>
              </a:rPr>
              <a:t>.</a:t>
            </a:r>
          </a:p>
        </p:txBody>
      </p:sp>
      <p:sp>
        <p:nvSpPr>
          <p:cNvPr id="7" name="Ellipse 6"/>
          <p:cNvSpPr/>
          <p:nvPr/>
        </p:nvSpPr>
        <p:spPr>
          <a:xfrm>
            <a:off x="453843" y="2613184"/>
            <a:ext cx="648000" cy="64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fr-CA" sz="2800" dirty="0">
                <a:solidFill>
                  <a:srgbClr val="FFFFFF"/>
                </a:solidFill>
                <a:latin typeface="Calibri"/>
              </a:rPr>
              <a:t>1</a:t>
            </a:r>
          </a:p>
        </p:txBody>
      </p:sp>
      <p:sp>
        <p:nvSpPr>
          <p:cNvPr id="83" name="ZoneTexte 82"/>
          <p:cNvSpPr txBox="1"/>
          <p:nvPr/>
        </p:nvSpPr>
        <p:spPr>
          <a:xfrm>
            <a:off x="3945616" y="3084097"/>
            <a:ext cx="1980000" cy="769634"/>
          </a:xfrm>
          <a:prstGeom prst="rect">
            <a:avLst/>
          </a:prstGeom>
          <a:noFill/>
        </p:spPr>
        <p:txBody>
          <a:bodyPr wrap="square" rtlCol="0">
            <a:spAutoFit/>
          </a:bodyPr>
          <a:lstStyle/>
          <a:p>
            <a:pPr defTabSz="1219170" fontAlgn="auto">
              <a:spcBef>
                <a:spcPts val="0"/>
              </a:spcBef>
              <a:spcAft>
                <a:spcPts val="0"/>
              </a:spcAft>
            </a:pPr>
            <a:r>
              <a:rPr lang="en-US" sz="1467" dirty="0">
                <a:solidFill>
                  <a:srgbClr val="FFFFFF">
                    <a:lumMod val="50000"/>
                  </a:srgbClr>
                </a:solidFill>
                <a:latin typeface="Calibri"/>
                <a:cs typeface="+mn-cs"/>
              </a:rPr>
              <a:t>Emphasize the ability to collaborate on projects in job ads.</a:t>
            </a:r>
            <a:endParaRPr lang="fr-CA" sz="1467" dirty="0">
              <a:solidFill>
                <a:srgbClr val="FFFFFF">
                  <a:lumMod val="50000"/>
                </a:srgbClr>
              </a:solidFill>
              <a:latin typeface="Calibri"/>
              <a:cs typeface="+mn-cs"/>
            </a:endParaRPr>
          </a:p>
        </p:txBody>
      </p:sp>
      <p:sp>
        <p:nvSpPr>
          <p:cNvPr id="84" name="ZoneTexte 83"/>
          <p:cNvSpPr txBox="1"/>
          <p:nvPr/>
        </p:nvSpPr>
        <p:spPr>
          <a:xfrm>
            <a:off x="3945948" y="2560323"/>
            <a:ext cx="1979339" cy="584775"/>
          </a:xfrm>
          <a:prstGeom prst="rect">
            <a:avLst/>
          </a:prstGeom>
          <a:noFill/>
        </p:spPr>
        <p:txBody>
          <a:bodyPr wrap="square" rtlCol="0">
            <a:spAutoFit/>
          </a:bodyPr>
          <a:lstStyle/>
          <a:p>
            <a:pPr defTabSz="1219170" fontAlgn="auto">
              <a:spcBef>
                <a:spcPts val="0"/>
              </a:spcBef>
              <a:spcAft>
                <a:spcPts val="0"/>
              </a:spcAft>
            </a:pPr>
            <a:r>
              <a:rPr lang="fr-CA" sz="1600" b="1" dirty="0" err="1">
                <a:solidFill>
                  <a:srgbClr val="1991AC"/>
                </a:solidFill>
                <a:latin typeface="Calibri"/>
                <a:cs typeface="+mn-cs"/>
              </a:rPr>
              <a:t>Capitalize</a:t>
            </a:r>
            <a:r>
              <a:rPr lang="fr-CA" sz="1600" b="1" dirty="0">
                <a:solidFill>
                  <a:srgbClr val="1991AC"/>
                </a:solidFill>
                <a:latin typeface="Calibri"/>
                <a:cs typeface="+mn-cs"/>
              </a:rPr>
              <a:t> on </a:t>
            </a:r>
            <a:r>
              <a:rPr lang="fr-CA" sz="1600" b="1" dirty="0" err="1">
                <a:solidFill>
                  <a:srgbClr val="1991AC"/>
                </a:solidFill>
                <a:latin typeface="Calibri"/>
                <a:cs typeface="+mn-cs"/>
              </a:rPr>
              <a:t>their</a:t>
            </a:r>
            <a:r>
              <a:rPr lang="fr-CA" sz="1600" b="1" dirty="0">
                <a:solidFill>
                  <a:srgbClr val="1991AC"/>
                </a:solidFill>
                <a:latin typeface="Calibri"/>
                <a:cs typeface="+mn-cs"/>
              </a:rPr>
              <a:t> </a:t>
            </a:r>
            <a:r>
              <a:rPr lang="fr-CA" sz="1600" b="1" dirty="0" err="1">
                <a:solidFill>
                  <a:srgbClr val="1991AC"/>
                </a:solidFill>
                <a:latin typeface="Calibri"/>
                <a:cs typeface="+mn-cs"/>
              </a:rPr>
              <a:t>strengths</a:t>
            </a:r>
            <a:r>
              <a:rPr lang="fr-CA" sz="1600" b="1" dirty="0">
                <a:solidFill>
                  <a:srgbClr val="1991AC"/>
                </a:solidFill>
                <a:latin typeface="Calibri"/>
                <a:cs typeface="+mn-cs"/>
              </a:rPr>
              <a:t>.</a:t>
            </a:r>
          </a:p>
        </p:txBody>
      </p:sp>
      <p:sp>
        <p:nvSpPr>
          <p:cNvPr id="82" name="Ellipse 81"/>
          <p:cNvSpPr/>
          <p:nvPr/>
        </p:nvSpPr>
        <p:spPr>
          <a:xfrm>
            <a:off x="3260419" y="2613184"/>
            <a:ext cx="648000"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fr-CA" sz="2800" dirty="0">
                <a:solidFill>
                  <a:srgbClr val="FFFFFF"/>
                </a:solidFill>
                <a:latin typeface="Calibri"/>
              </a:rPr>
              <a:t>2</a:t>
            </a:r>
          </a:p>
        </p:txBody>
      </p:sp>
      <p:sp>
        <p:nvSpPr>
          <p:cNvPr id="88" name="ZoneTexte 87"/>
          <p:cNvSpPr txBox="1"/>
          <p:nvPr/>
        </p:nvSpPr>
        <p:spPr>
          <a:xfrm>
            <a:off x="6789389" y="3175876"/>
            <a:ext cx="1980000" cy="769634"/>
          </a:xfrm>
          <a:prstGeom prst="rect">
            <a:avLst/>
          </a:prstGeom>
          <a:noFill/>
        </p:spPr>
        <p:txBody>
          <a:bodyPr wrap="square" rtlCol="0">
            <a:spAutoFit/>
          </a:bodyPr>
          <a:lstStyle/>
          <a:p>
            <a:pPr defTabSz="1219170" fontAlgn="auto">
              <a:spcBef>
                <a:spcPts val="0"/>
              </a:spcBef>
              <a:spcAft>
                <a:spcPts val="0"/>
              </a:spcAft>
            </a:pPr>
            <a:r>
              <a:rPr lang="en-US" sz="1467" dirty="0">
                <a:solidFill>
                  <a:srgbClr val="FFFFFF">
                    <a:lumMod val="50000"/>
                  </a:srgbClr>
                </a:solidFill>
                <a:latin typeface="Calibri"/>
                <a:cs typeface="+mn-cs"/>
              </a:rPr>
              <a:t>They don’t care about your past. They care about your NOW.</a:t>
            </a:r>
            <a:endParaRPr lang="fr-CA" sz="1467" dirty="0">
              <a:solidFill>
                <a:srgbClr val="FFFFFF">
                  <a:lumMod val="50000"/>
                </a:srgbClr>
              </a:solidFill>
              <a:latin typeface="Calibri"/>
              <a:cs typeface="+mn-cs"/>
            </a:endParaRPr>
          </a:p>
        </p:txBody>
      </p:sp>
      <p:sp>
        <p:nvSpPr>
          <p:cNvPr id="89" name="ZoneTexte 88"/>
          <p:cNvSpPr txBox="1"/>
          <p:nvPr/>
        </p:nvSpPr>
        <p:spPr>
          <a:xfrm>
            <a:off x="6752522" y="2560324"/>
            <a:ext cx="1979339" cy="584775"/>
          </a:xfrm>
          <a:prstGeom prst="rect">
            <a:avLst/>
          </a:prstGeom>
          <a:noFill/>
        </p:spPr>
        <p:txBody>
          <a:bodyPr wrap="square" rtlCol="0">
            <a:spAutoFit/>
          </a:bodyPr>
          <a:lstStyle/>
          <a:p>
            <a:pPr defTabSz="1219170" fontAlgn="auto">
              <a:spcBef>
                <a:spcPts val="0"/>
              </a:spcBef>
              <a:spcAft>
                <a:spcPts val="0"/>
              </a:spcAft>
            </a:pPr>
            <a:r>
              <a:rPr lang="fr-CA" sz="1600" b="1" dirty="0">
                <a:solidFill>
                  <a:srgbClr val="4376AB"/>
                </a:solidFill>
                <a:latin typeface="Calibri"/>
                <a:cs typeface="+mn-cs"/>
              </a:rPr>
              <a:t>Promote </a:t>
            </a:r>
            <a:r>
              <a:rPr lang="fr-CA" sz="1600" b="1" dirty="0" err="1">
                <a:solidFill>
                  <a:srgbClr val="4376AB"/>
                </a:solidFill>
                <a:latin typeface="Calibri"/>
                <a:cs typeface="+mn-cs"/>
              </a:rPr>
              <a:t>what</a:t>
            </a:r>
            <a:r>
              <a:rPr lang="fr-CA" sz="1600" b="1" dirty="0">
                <a:solidFill>
                  <a:srgbClr val="4376AB"/>
                </a:solidFill>
                <a:latin typeface="Calibri"/>
                <a:cs typeface="+mn-cs"/>
              </a:rPr>
              <a:t> </a:t>
            </a:r>
            <a:r>
              <a:rPr lang="fr-CA" sz="1600" b="1" dirty="0" err="1">
                <a:solidFill>
                  <a:srgbClr val="4376AB"/>
                </a:solidFill>
                <a:latin typeface="Calibri"/>
                <a:cs typeface="+mn-cs"/>
              </a:rPr>
              <a:t>they</a:t>
            </a:r>
            <a:r>
              <a:rPr lang="fr-CA" sz="1600" b="1" dirty="0">
                <a:solidFill>
                  <a:srgbClr val="4376AB"/>
                </a:solidFill>
                <a:latin typeface="Calibri"/>
                <a:cs typeface="+mn-cs"/>
              </a:rPr>
              <a:t> care about.</a:t>
            </a:r>
          </a:p>
        </p:txBody>
      </p:sp>
      <p:sp>
        <p:nvSpPr>
          <p:cNvPr id="87" name="Ellipse 86"/>
          <p:cNvSpPr/>
          <p:nvPr/>
        </p:nvSpPr>
        <p:spPr>
          <a:xfrm>
            <a:off x="6066992" y="2613184"/>
            <a:ext cx="648000"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fr-CA" sz="2800" dirty="0">
                <a:solidFill>
                  <a:srgbClr val="FFFFFF"/>
                </a:solidFill>
                <a:latin typeface="Calibri"/>
              </a:rPr>
              <a:t>3</a:t>
            </a:r>
          </a:p>
        </p:txBody>
      </p:sp>
      <p:sp>
        <p:nvSpPr>
          <p:cNvPr id="93" name="ZoneTexte 92"/>
          <p:cNvSpPr txBox="1"/>
          <p:nvPr/>
        </p:nvSpPr>
        <p:spPr>
          <a:xfrm>
            <a:off x="1139371" y="4428590"/>
            <a:ext cx="1980000" cy="769634"/>
          </a:xfrm>
          <a:prstGeom prst="rect">
            <a:avLst/>
          </a:prstGeom>
          <a:noFill/>
        </p:spPr>
        <p:txBody>
          <a:bodyPr wrap="square" rtlCol="0">
            <a:spAutoFit/>
          </a:bodyPr>
          <a:lstStyle/>
          <a:p>
            <a:pPr defTabSz="1219170" fontAlgn="auto">
              <a:spcBef>
                <a:spcPts val="0"/>
              </a:spcBef>
              <a:spcAft>
                <a:spcPts val="0"/>
              </a:spcAft>
            </a:pPr>
            <a:r>
              <a:rPr lang="en-US" sz="1467" dirty="0">
                <a:solidFill>
                  <a:srgbClr val="FFFFFF">
                    <a:lumMod val="50000"/>
                  </a:srgbClr>
                </a:solidFill>
                <a:latin typeface="Calibri"/>
                <a:cs typeface="+mn-cs"/>
              </a:rPr>
              <a:t>Tell them about every single job “perk”, no matter how small.</a:t>
            </a:r>
            <a:endParaRPr lang="fr-CA" sz="1467" dirty="0">
              <a:solidFill>
                <a:srgbClr val="FFFFFF">
                  <a:lumMod val="50000"/>
                </a:srgbClr>
              </a:solidFill>
              <a:latin typeface="Calibri"/>
              <a:cs typeface="+mn-cs"/>
            </a:endParaRPr>
          </a:p>
        </p:txBody>
      </p:sp>
      <p:sp>
        <p:nvSpPr>
          <p:cNvPr id="94" name="ZoneTexte 93"/>
          <p:cNvSpPr txBox="1"/>
          <p:nvPr/>
        </p:nvSpPr>
        <p:spPr>
          <a:xfrm>
            <a:off x="1139373" y="4108550"/>
            <a:ext cx="1979339" cy="338554"/>
          </a:xfrm>
          <a:prstGeom prst="rect">
            <a:avLst/>
          </a:prstGeom>
          <a:noFill/>
        </p:spPr>
        <p:txBody>
          <a:bodyPr wrap="square" rtlCol="0">
            <a:spAutoFit/>
          </a:bodyPr>
          <a:lstStyle/>
          <a:p>
            <a:pPr defTabSz="1219170" fontAlgn="auto">
              <a:spcBef>
                <a:spcPts val="0"/>
              </a:spcBef>
              <a:spcAft>
                <a:spcPts val="0"/>
              </a:spcAft>
            </a:pPr>
            <a:r>
              <a:rPr lang="fr-CA" sz="1600" b="1" dirty="0" err="1">
                <a:solidFill>
                  <a:srgbClr val="5F5CA3"/>
                </a:solidFill>
                <a:latin typeface="Calibri"/>
                <a:cs typeface="+mn-cs"/>
              </a:rPr>
              <a:t>Benefits</a:t>
            </a:r>
            <a:r>
              <a:rPr lang="fr-CA" sz="1600" b="1" dirty="0">
                <a:solidFill>
                  <a:srgbClr val="5F5CA3"/>
                </a:solidFill>
                <a:latin typeface="Calibri"/>
                <a:cs typeface="+mn-cs"/>
              </a:rPr>
              <a:t> are </a:t>
            </a:r>
            <a:r>
              <a:rPr lang="fr-CA" sz="1600" b="1" dirty="0" err="1">
                <a:solidFill>
                  <a:srgbClr val="5F5CA3"/>
                </a:solidFill>
                <a:latin typeface="Calibri"/>
                <a:cs typeface="+mn-cs"/>
              </a:rPr>
              <a:t>king</a:t>
            </a:r>
            <a:r>
              <a:rPr lang="fr-CA" sz="1600" b="1" dirty="0">
                <a:solidFill>
                  <a:srgbClr val="5F5CA3"/>
                </a:solidFill>
                <a:latin typeface="Calibri"/>
                <a:cs typeface="+mn-cs"/>
              </a:rPr>
              <a:t>.</a:t>
            </a:r>
          </a:p>
        </p:txBody>
      </p:sp>
      <p:sp>
        <p:nvSpPr>
          <p:cNvPr id="92" name="Ellipse 91"/>
          <p:cNvSpPr/>
          <p:nvPr/>
        </p:nvSpPr>
        <p:spPr>
          <a:xfrm>
            <a:off x="453843" y="4161413"/>
            <a:ext cx="648000" cy="64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fr-CA" sz="2800" dirty="0">
                <a:solidFill>
                  <a:srgbClr val="FFFFFF"/>
                </a:solidFill>
                <a:latin typeface="Calibri"/>
              </a:rPr>
              <a:t>4</a:t>
            </a:r>
          </a:p>
        </p:txBody>
      </p:sp>
      <p:sp>
        <p:nvSpPr>
          <p:cNvPr id="98" name="ZoneTexte 97"/>
          <p:cNvSpPr txBox="1"/>
          <p:nvPr/>
        </p:nvSpPr>
        <p:spPr>
          <a:xfrm>
            <a:off x="3945616" y="4609783"/>
            <a:ext cx="1980000" cy="995401"/>
          </a:xfrm>
          <a:prstGeom prst="rect">
            <a:avLst/>
          </a:prstGeom>
          <a:noFill/>
        </p:spPr>
        <p:txBody>
          <a:bodyPr wrap="square" rtlCol="0">
            <a:spAutoFit/>
          </a:bodyPr>
          <a:lstStyle/>
          <a:p>
            <a:pPr defTabSz="1219170" fontAlgn="auto">
              <a:spcBef>
                <a:spcPts val="0"/>
              </a:spcBef>
              <a:spcAft>
                <a:spcPts val="0"/>
              </a:spcAft>
            </a:pPr>
            <a:r>
              <a:rPr lang="en-US" sz="1467" dirty="0">
                <a:solidFill>
                  <a:srgbClr val="FFFFFF">
                    <a:lumMod val="50000"/>
                  </a:srgbClr>
                </a:solidFill>
                <a:latin typeface="Calibri"/>
                <a:cs typeface="+mn-cs"/>
              </a:rPr>
              <a:t>Tell them about where they can go from here. They are concerned about the future!</a:t>
            </a:r>
            <a:endParaRPr lang="fr-CA" sz="1467" dirty="0">
              <a:solidFill>
                <a:srgbClr val="FFFFFF">
                  <a:lumMod val="50000"/>
                </a:srgbClr>
              </a:solidFill>
              <a:latin typeface="Calibri"/>
              <a:cs typeface="+mn-cs"/>
            </a:endParaRPr>
          </a:p>
        </p:txBody>
      </p:sp>
      <p:sp>
        <p:nvSpPr>
          <p:cNvPr id="99" name="ZoneTexte 98"/>
          <p:cNvSpPr txBox="1"/>
          <p:nvPr/>
        </p:nvSpPr>
        <p:spPr>
          <a:xfrm>
            <a:off x="3945948" y="4108551"/>
            <a:ext cx="1979339" cy="584775"/>
          </a:xfrm>
          <a:prstGeom prst="rect">
            <a:avLst/>
          </a:prstGeom>
          <a:noFill/>
        </p:spPr>
        <p:txBody>
          <a:bodyPr wrap="square" rtlCol="0">
            <a:spAutoFit/>
          </a:bodyPr>
          <a:lstStyle/>
          <a:p>
            <a:pPr defTabSz="1219170" fontAlgn="auto">
              <a:spcBef>
                <a:spcPts val="0"/>
              </a:spcBef>
              <a:spcAft>
                <a:spcPts val="0"/>
              </a:spcAft>
            </a:pPr>
            <a:r>
              <a:rPr lang="fr-CA" sz="1600" b="1" dirty="0">
                <a:solidFill>
                  <a:srgbClr val="785CA3"/>
                </a:solidFill>
                <a:latin typeface="Calibri"/>
                <a:cs typeface="+mn-cs"/>
              </a:rPr>
              <a:t>Show </a:t>
            </a:r>
            <a:r>
              <a:rPr lang="fr-CA" sz="1600" b="1" dirty="0" err="1">
                <a:solidFill>
                  <a:srgbClr val="785CA3"/>
                </a:solidFill>
                <a:latin typeface="Calibri"/>
                <a:cs typeface="+mn-cs"/>
              </a:rPr>
              <a:t>them</a:t>
            </a:r>
            <a:r>
              <a:rPr lang="fr-CA" sz="1600" b="1" dirty="0">
                <a:solidFill>
                  <a:srgbClr val="785CA3"/>
                </a:solidFill>
                <a:latin typeface="Calibri"/>
                <a:cs typeface="+mn-cs"/>
              </a:rPr>
              <a:t> the </a:t>
            </a:r>
            <a:r>
              <a:rPr lang="fr-CA" sz="1600" b="1" dirty="0" err="1">
                <a:solidFill>
                  <a:srgbClr val="785CA3"/>
                </a:solidFill>
                <a:latin typeface="Calibri"/>
                <a:cs typeface="+mn-cs"/>
              </a:rPr>
              <a:t>career</a:t>
            </a:r>
            <a:r>
              <a:rPr lang="fr-CA" sz="1600" b="1" dirty="0">
                <a:solidFill>
                  <a:srgbClr val="785CA3"/>
                </a:solidFill>
                <a:latin typeface="Calibri"/>
                <a:cs typeface="+mn-cs"/>
              </a:rPr>
              <a:t>  </a:t>
            </a:r>
            <a:r>
              <a:rPr lang="fr-CA" sz="1600" b="1" dirty="0" err="1">
                <a:solidFill>
                  <a:srgbClr val="785CA3"/>
                </a:solidFill>
                <a:latin typeface="Calibri"/>
                <a:cs typeface="+mn-cs"/>
              </a:rPr>
              <a:t>path</a:t>
            </a:r>
            <a:r>
              <a:rPr lang="fr-CA" sz="1600" b="1" dirty="0">
                <a:solidFill>
                  <a:srgbClr val="785CA3"/>
                </a:solidFill>
                <a:latin typeface="Calibri"/>
                <a:cs typeface="+mn-cs"/>
              </a:rPr>
              <a:t>.</a:t>
            </a:r>
          </a:p>
        </p:txBody>
      </p:sp>
      <p:sp>
        <p:nvSpPr>
          <p:cNvPr id="97" name="Ellipse 96"/>
          <p:cNvSpPr/>
          <p:nvPr/>
        </p:nvSpPr>
        <p:spPr>
          <a:xfrm>
            <a:off x="3260419" y="4161413"/>
            <a:ext cx="648000" cy="64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fr-CA" sz="2800" dirty="0">
                <a:solidFill>
                  <a:srgbClr val="FFFFFF"/>
                </a:solidFill>
                <a:latin typeface="Calibri"/>
              </a:rPr>
              <a:t>5</a:t>
            </a:r>
          </a:p>
        </p:txBody>
      </p:sp>
      <p:sp>
        <p:nvSpPr>
          <p:cNvPr id="103" name="ZoneTexte 102"/>
          <p:cNvSpPr txBox="1"/>
          <p:nvPr/>
        </p:nvSpPr>
        <p:spPr>
          <a:xfrm>
            <a:off x="6739400" y="4607142"/>
            <a:ext cx="1980000" cy="995401"/>
          </a:xfrm>
          <a:prstGeom prst="rect">
            <a:avLst/>
          </a:prstGeom>
          <a:noFill/>
        </p:spPr>
        <p:txBody>
          <a:bodyPr wrap="square" rtlCol="0">
            <a:spAutoFit/>
          </a:bodyPr>
          <a:lstStyle/>
          <a:p>
            <a:pPr defTabSz="1219170" fontAlgn="auto">
              <a:spcBef>
                <a:spcPts val="0"/>
              </a:spcBef>
              <a:spcAft>
                <a:spcPts val="0"/>
              </a:spcAft>
            </a:pPr>
            <a:r>
              <a:rPr lang="en-US" sz="1467" dirty="0">
                <a:solidFill>
                  <a:srgbClr val="FFFFFF">
                    <a:lumMod val="50000"/>
                  </a:srgbClr>
                </a:solidFill>
                <a:latin typeface="Calibri"/>
                <a:cs typeface="+mn-cs"/>
              </a:rPr>
              <a:t>Understand that you will have to train for those highly cognitive social skills. And do it.</a:t>
            </a:r>
            <a:endParaRPr lang="fr-CA" sz="1467" dirty="0">
              <a:solidFill>
                <a:srgbClr val="FFFFFF">
                  <a:lumMod val="50000"/>
                </a:srgbClr>
              </a:solidFill>
              <a:latin typeface="Calibri"/>
              <a:cs typeface="+mn-cs"/>
            </a:endParaRPr>
          </a:p>
        </p:txBody>
      </p:sp>
      <p:sp>
        <p:nvSpPr>
          <p:cNvPr id="104" name="ZoneTexte 103"/>
          <p:cNvSpPr txBox="1"/>
          <p:nvPr/>
        </p:nvSpPr>
        <p:spPr>
          <a:xfrm>
            <a:off x="6752522" y="4108551"/>
            <a:ext cx="1979339" cy="584775"/>
          </a:xfrm>
          <a:prstGeom prst="rect">
            <a:avLst/>
          </a:prstGeom>
          <a:noFill/>
        </p:spPr>
        <p:txBody>
          <a:bodyPr wrap="square" rtlCol="0">
            <a:spAutoFit/>
          </a:bodyPr>
          <a:lstStyle/>
          <a:p>
            <a:pPr defTabSz="1219170" fontAlgn="auto">
              <a:spcBef>
                <a:spcPts val="0"/>
              </a:spcBef>
              <a:spcAft>
                <a:spcPts val="0"/>
              </a:spcAft>
            </a:pPr>
            <a:r>
              <a:rPr lang="en-US" sz="1600" b="1" dirty="0">
                <a:solidFill>
                  <a:srgbClr val="725CA2"/>
                </a:solidFill>
                <a:latin typeface="Calibri"/>
                <a:cs typeface="+mn-cs"/>
              </a:rPr>
              <a:t>Know you will have to train.</a:t>
            </a:r>
            <a:endParaRPr lang="fr-CA" sz="1600" b="1" dirty="0">
              <a:solidFill>
                <a:srgbClr val="725CA2"/>
              </a:solidFill>
              <a:latin typeface="Calibri"/>
              <a:cs typeface="+mn-cs"/>
            </a:endParaRPr>
          </a:p>
        </p:txBody>
      </p:sp>
      <p:sp>
        <p:nvSpPr>
          <p:cNvPr id="102" name="Ellipse 101"/>
          <p:cNvSpPr/>
          <p:nvPr/>
        </p:nvSpPr>
        <p:spPr>
          <a:xfrm>
            <a:off x="6066992" y="4161413"/>
            <a:ext cx="648000" cy="64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fr-CA" sz="2800" dirty="0">
                <a:solidFill>
                  <a:srgbClr val="FFFFFF"/>
                </a:solidFill>
                <a:latin typeface="Calibri"/>
              </a:rPr>
              <a:t>6</a:t>
            </a:r>
          </a:p>
        </p:txBody>
      </p:sp>
    </p:spTree>
    <p:extLst>
      <p:ext uri="{BB962C8B-B14F-4D97-AF65-F5344CB8AC3E}">
        <p14:creationId xmlns:p14="http://schemas.microsoft.com/office/powerpoint/2010/main" val="2177335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82"/>
                                        </p:tgtEl>
                                        <p:attrNameLst>
                                          <p:attrName>style.visibility</p:attrName>
                                        </p:attrNameLst>
                                      </p:cBhvr>
                                      <p:to>
                                        <p:strVal val="visible"/>
                                      </p:to>
                                    </p:set>
                                    <p:anim calcmode="lin" valueType="num">
                                      <p:cBhvr>
                                        <p:cTn id="20" dur="500" fill="hold"/>
                                        <p:tgtEl>
                                          <p:spTgt spid="82"/>
                                        </p:tgtEl>
                                        <p:attrNameLst>
                                          <p:attrName>ppt_w</p:attrName>
                                        </p:attrNameLst>
                                      </p:cBhvr>
                                      <p:tavLst>
                                        <p:tav tm="0">
                                          <p:val>
                                            <p:fltVal val="0"/>
                                          </p:val>
                                        </p:tav>
                                        <p:tav tm="100000">
                                          <p:val>
                                            <p:strVal val="#ppt_w"/>
                                          </p:val>
                                        </p:tav>
                                      </p:tavLst>
                                    </p:anim>
                                    <p:anim calcmode="lin" valueType="num">
                                      <p:cBhvr>
                                        <p:cTn id="21" dur="500" fill="hold"/>
                                        <p:tgtEl>
                                          <p:spTgt spid="82"/>
                                        </p:tgtEl>
                                        <p:attrNameLst>
                                          <p:attrName>ppt_h</p:attrName>
                                        </p:attrNameLst>
                                      </p:cBhvr>
                                      <p:tavLst>
                                        <p:tav tm="0">
                                          <p:val>
                                            <p:fltVal val="0"/>
                                          </p:val>
                                        </p:tav>
                                        <p:tav tm="100000">
                                          <p:val>
                                            <p:strVal val="#ppt_h"/>
                                          </p:val>
                                        </p:tav>
                                      </p:tavLst>
                                    </p:anim>
                                    <p:animEffect transition="in" filter="fade">
                                      <p:cBhvr>
                                        <p:cTn id="22" dur="500"/>
                                        <p:tgtEl>
                                          <p:spTgt spid="82"/>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wipe(up)">
                                      <p:cBhvr>
                                        <p:cTn id="26" dur="500"/>
                                        <p:tgtEl>
                                          <p:spTgt spid="8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wipe(down)">
                                      <p:cBhvr>
                                        <p:cTn id="29" dur="500"/>
                                        <p:tgtEl>
                                          <p:spTgt spid="83"/>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87"/>
                                        </p:tgtEl>
                                        <p:attrNameLst>
                                          <p:attrName>style.visibility</p:attrName>
                                        </p:attrNameLst>
                                      </p:cBhvr>
                                      <p:to>
                                        <p:strVal val="visible"/>
                                      </p:to>
                                    </p:set>
                                    <p:anim calcmode="lin" valueType="num">
                                      <p:cBhvr>
                                        <p:cTn id="33" dur="500" fill="hold"/>
                                        <p:tgtEl>
                                          <p:spTgt spid="87"/>
                                        </p:tgtEl>
                                        <p:attrNameLst>
                                          <p:attrName>ppt_w</p:attrName>
                                        </p:attrNameLst>
                                      </p:cBhvr>
                                      <p:tavLst>
                                        <p:tav tm="0">
                                          <p:val>
                                            <p:fltVal val="0"/>
                                          </p:val>
                                        </p:tav>
                                        <p:tav tm="100000">
                                          <p:val>
                                            <p:strVal val="#ppt_w"/>
                                          </p:val>
                                        </p:tav>
                                      </p:tavLst>
                                    </p:anim>
                                    <p:anim calcmode="lin" valueType="num">
                                      <p:cBhvr>
                                        <p:cTn id="34" dur="500" fill="hold"/>
                                        <p:tgtEl>
                                          <p:spTgt spid="87"/>
                                        </p:tgtEl>
                                        <p:attrNameLst>
                                          <p:attrName>ppt_h</p:attrName>
                                        </p:attrNameLst>
                                      </p:cBhvr>
                                      <p:tavLst>
                                        <p:tav tm="0">
                                          <p:val>
                                            <p:fltVal val="0"/>
                                          </p:val>
                                        </p:tav>
                                        <p:tav tm="100000">
                                          <p:val>
                                            <p:strVal val="#ppt_h"/>
                                          </p:val>
                                        </p:tav>
                                      </p:tavLst>
                                    </p:anim>
                                    <p:animEffect transition="in" filter="fade">
                                      <p:cBhvr>
                                        <p:cTn id="35" dur="500"/>
                                        <p:tgtEl>
                                          <p:spTgt spid="87"/>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wipe(up)">
                                      <p:cBhvr>
                                        <p:cTn id="39" dur="500"/>
                                        <p:tgtEl>
                                          <p:spTgt spid="8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wipe(down)">
                                      <p:cBhvr>
                                        <p:cTn id="42" dur="500"/>
                                        <p:tgtEl>
                                          <p:spTgt spid="88"/>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92"/>
                                        </p:tgtEl>
                                        <p:attrNameLst>
                                          <p:attrName>style.visibility</p:attrName>
                                        </p:attrNameLst>
                                      </p:cBhvr>
                                      <p:to>
                                        <p:strVal val="visible"/>
                                      </p:to>
                                    </p:set>
                                    <p:anim calcmode="lin" valueType="num">
                                      <p:cBhvr>
                                        <p:cTn id="46" dur="500" fill="hold"/>
                                        <p:tgtEl>
                                          <p:spTgt spid="92"/>
                                        </p:tgtEl>
                                        <p:attrNameLst>
                                          <p:attrName>ppt_w</p:attrName>
                                        </p:attrNameLst>
                                      </p:cBhvr>
                                      <p:tavLst>
                                        <p:tav tm="0">
                                          <p:val>
                                            <p:fltVal val="0"/>
                                          </p:val>
                                        </p:tav>
                                        <p:tav tm="100000">
                                          <p:val>
                                            <p:strVal val="#ppt_w"/>
                                          </p:val>
                                        </p:tav>
                                      </p:tavLst>
                                    </p:anim>
                                    <p:anim calcmode="lin" valueType="num">
                                      <p:cBhvr>
                                        <p:cTn id="47" dur="500" fill="hold"/>
                                        <p:tgtEl>
                                          <p:spTgt spid="92"/>
                                        </p:tgtEl>
                                        <p:attrNameLst>
                                          <p:attrName>ppt_h</p:attrName>
                                        </p:attrNameLst>
                                      </p:cBhvr>
                                      <p:tavLst>
                                        <p:tav tm="0">
                                          <p:val>
                                            <p:fltVal val="0"/>
                                          </p:val>
                                        </p:tav>
                                        <p:tav tm="100000">
                                          <p:val>
                                            <p:strVal val="#ppt_h"/>
                                          </p:val>
                                        </p:tav>
                                      </p:tavLst>
                                    </p:anim>
                                    <p:animEffect transition="in" filter="fade">
                                      <p:cBhvr>
                                        <p:cTn id="48" dur="500"/>
                                        <p:tgtEl>
                                          <p:spTgt spid="92"/>
                                        </p:tgtEl>
                                      </p:cBhvr>
                                    </p:animEffect>
                                  </p:childTnLst>
                                </p:cTn>
                              </p:par>
                            </p:childTnLst>
                          </p:cTn>
                        </p:par>
                        <p:par>
                          <p:cTn id="49" fill="hold">
                            <p:stCondLst>
                              <p:cond delay="3500"/>
                            </p:stCondLst>
                            <p:childTnLst>
                              <p:par>
                                <p:cTn id="50" presetID="22" presetClass="entr" presetSubtype="1" fill="hold" grpId="0" nodeType="afterEffect">
                                  <p:stCondLst>
                                    <p:cond delay="0"/>
                                  </p:stCondLst>
                                  <p:childTnLst>
                                    <p:set>
                                      <p:cBhvr>
                                        <p:cTn id="51" dur="1" fill="hold">
                                          <p:stCondLst>
                                            <p:cond delay="0"/>
                                          </p:stCondLst>
                                        </p:cTn>
                                        <p:tgtEl>
                                          <p:spTgt spid="94"/>
                                        </p:tgtEl>
                                        <p:attrNameLst>
                                          <p:attrName>style.visibility</p:attrName>
                                        </p:attrNameLst>
                                      </p:cBhvr>
                                      <p:to>
                                        <p:strVal val="visible"/>
                                      </p:to>
                                    </p:set>
                                    <p:animEffect transition="in" filter="wipe(up)">
                                      <p:cBhvr>
                                        <p:cTn id="52" dur="500"/>
                                        <p:tgtEl>
                                          <p:spTgt spid="9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wipe(down)">
                                      <p:cBhvr>
                                        <p:cTn id="55" dur="500"/>
                                        <p:tgtEl>
                                          <p:spTgt spid="93"/>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97"/>
                                        </p:tgtEl>
                                        <p:attrNameLst>
                                          <p:attrName>style.visibility</p:attrName>
                                        </p:attrNameLst>
                                      </p:cBhvr>
                                      <p:to>
                                        <p:strVal val="visible"/>
                                      </p:to>
                                    </p:set>
                                    <p:anim calcmode="lin" valueType="num">
                                      <p:cBhvr>
                                        <p:cTn id="59" dur="500" fill="hold"/>
                                        <p:tgtEl>
                                          <p:spTgt spid="97"/>
                                        </p:tgtEl>
                                        <p:attrNameLst>
                                          <p:attrName>ppt_w</p:attrName>
                                        </p:attrNameLst>
                                      </p:cBhvr>
                                      <p:tavLst>
                                        <p:tav tm="0">
                                          <p:val>
                                            <p:fltVal val="0"/>
                                          </p:val>
                                        </p:tav>
                                        <p:tav tm="100000">
                                          <p:val>
                                            <p:strVal val="#ppt_w"/>
                                          </p:val>
                                        </p:tav>
                                      </p:tavLst>
                                    </p:anim>
                                    <p:anim calcmode="lin" valueType="num">
                                      <p:cBhvr>
                                        <p:cTn id="60" dur="500" fill="hold"/>
                                        <p:tgtEl>
                                          <p:spTgt spid="97"/>
                                        </p:tgtEl>
                                        <p:attrNameLst>
                                          <p:attrName>ppt_h</p:attrName>
                                        </p:attrNameLst>
                                      </p:cBhvr>
                                      <p:tavLst>
                                        <p:tav tm="0">
                                          <p:val>
                                            <p:fltVal val="0"/>
                                          </p:val>
                                        </p:tav>
                                        <p:tav tm="100000">
                                          <p:val>
                                            <p:strVal val="#ppt_h"/>
                                          </p:val>
                                        </p:tav>
                                      </p:tavLst>
                                    </p:anim>
                                    <p:animEffect transition="in" filter="fade">
                                      <p:cBhvr>
                                        <p:cTn id="61" dur="500"/>
                                        <p:tgtEl>
                                          <p:spTgt spid="97"/>
                                        </p:tgtEl>
                                      </p:cBhvr>
                                    </p:animEffect>
                                  </p:childTnLst>
                                </p:cTn>
                              </p:par>
                            </p:childTnLst>
                          </p:cTn>
                        </p:par>
                        <p:par>
                          <p:cTn id="62" fill="hold">
                            <p:stCondLst>
                              <p:cond delay="4500"/>
                            </p:stCondLst>
                            <p:childTnLst>
                              <p:par>
                                <p:cTn id="63" presetID="22" presetClass="entr" presetSubtype="1" fill="hold" grpId="0" nodeType="after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wipe(up)">
                                      <p:cBhvr>
                                        <p:cTn id="65" dur="500"/>
                                        <p:tgtEl>
                                          <p:spTgt spid="99"/>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98"/>
                                        </p:tgtEl>
                                        <p:attrNameLst>
                                          <p:attrName>style.visibility</p:attrName>
                                        </p:attrNameLst>
                                      </p:cBhvr>
                                      <p:to>
                                        <p:strVal val="visible"/>
                                      </p:to>
                                    </p:set>
                                    <p:animEffect transition="in" filter="wipe(down)">
                                      <p:cBhvr>
                                        <p:cTn id="68" dur="500"/>
                                        <p:tgtEl>
                                          <p:spTgt spid="98"/>
                                        </p:tgtEl>
                                      </p:cBhvr>
                                    </p:animEffect>
                                  </p:childTnLst>
                                </p:cTn>
                              </p:par>
                            </p:childTnLst>
                          </p:cTn>
                        </p:par>
                        <p:par>
                          <p:cTn id="69" fill="hold">
                            <p:stCondLst>
                              <p:cond delay="5000"/>
                            </p:stCondLst>
                            <p:childTnLst>
                              <p:par>
                                <p:cTn id="70" presetID="53" presetClass="entr" presetSubtype="16" fill="hold" grpId="0" nodeType="afterEffect">
                                  <p:stCondLst>
                                    <p:cond delay="0"/>
                                  </p:stCondLst>
                                  <p:childTnLst>
                                    <p:set>
                                      <p:cBhvr>
                                        <p:cTn id="71" dur="1" fill="hold">
                                          <p:stCondLst>
                                            <p:cond delay="0"/>
                                          </p:stCondLst>
                                        </p:cTn>
                                        <p:tgtEl>
                                          <p:spTgt spid="102"/>
                                        </p:tgtEl>
                                        <p:attrNameLst>
                                          <p:attrName>style.visibility</p:attrName>
                                        </p:attrNameLst>
                                      </p:cBhvr>
                                      <p:to>
                                        <p:strVal val="visible"/>
                                      </p:to>
                                    </p:set>
                                    <p:anim calcmode="lin" valueType="num">
                                      <p:cBhvr>
                                        <p:cTn id="72" dur="500" fill="hold"/>
                                        <p:tgtEl>
                                          <p:spTgt spid="102"/>
                                        </p:tgtEl>
                                        <p:attrNameLst>
                                          <p:attrName>ppt_w</p:attrName>
                                        </p:attrNameLst>
                                      </p:cBhvr>
                                      <p:tavLst>
                                        <p:tav tm="0">
                                          <p:val>
                                            <p:fltVal val="0"/>
                                          </p:val>
                                        </p:tav>
                                        <p:tav tm="100000">
                                          <p:val>
                                            <p:strVal val="#ppt_w"/>
                                          </p:val>
                                        </p:tav>
                                      </p:tavLst>
                                    </p:anim>
                                    <p:anim calcmode="lin" valueType="num">
                                      <p:cBhvr>
                                        <p:cTn id="73" dur="500" fill="hold"/>
                                        <p:tgtEl>
                                          <p:spTgt spid="102"/>
                                        </p:tgtEl>
                                        <p:attrNameLst>
                                          <p:attrName>ppt_h</p:attrName>
                                        </p:attrNameLst>
                                      </p:cBhvr>
                                      <p:tavLst>
                                        <p:tav tm="0">
                                          <p:val>
                                            <p:fltVal val="0"/>
                                          </p:val>
                                        </p:tav>
                                        <p:tav tm="100000">
                                          <p:val>
                                            <p:strVal val="#ppt_h"/>
                                          </p:val>
                                        </p:tav>
                                      </p:tavLst>
                                    </p:anim>
                                    <p:animEffect transition="in" filter="fade">
                                      <p:cBhvr>
                                        <p:cTn id="74" dur="500"/>
                                        <p:tgtEl>
                                          <p:spTgt spid="102"/>
                                        </p:tgtEl>
                                      </p:cBhvr>
                                    </p:animEffect>
                                  </p:childTnLst>
                                </p:cTn>
                              </p:par>
                            </p:childTnLst>
                          </p:cTn>
                        </p:par>
                        <p:par>
                          <p:cTn id="75" fill="hold">
                            <p:stCondLst>
                              <p:cond delay="5500"/>
                            </p:stCondLst>
                            <p:childTnLst>
                              <p:par>
                                <p:cTn id="76" presetID="22" presetClass="entr" presetSubtype="1" fill="hold" grpId="0" nodeType="afterEffect">
                                  <p:stCondLst>
                                    <p:cond delay="0"/>
                                  </p:stCondLst>
                                  <p:childTnLst>
                                    <p:set>
                                      <p:cBhvr>
                                        <p:cTn id="77" dur="1" fill="hold">
                                          <p:stCondLst>
                                            <p:cond delay="0"/>
                                          </p:stCondLst>
                                        </p:cTn>
                                        <p:tgtEl>
                                          <p:spTgt spid="104"/>
                                        </p:tgtEl>
                                        <p:attrNameLst>
                                          <p:attrName>style.visibility</p:attrName>
                                        </p:attrNameLst>
                                      </p:cBhvr>
                                      <p:to>
                                        <p:strVal val="visible"/>
                                      </p:to>
                                    </p:set>
                                    <p:animEffect transition="in" filter="wipe(up)">
                                      <p:cBhvr>
                                        <p:cTn id="78" dur="500"/>
                                        <p:tgtEl>
                                          <p:spTgt spid="104"/>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103"/>
                                        </p:tgtEl>
                                        <p:attrNameLst>
                                          <p:attrName>style.visibility</p:attrName>
                                        </p:attrNameLst>
                                      </p:cBhvr>
                                      <p:to>
                                        <p:strVal val="visible"/>
                                      </p:to>
                                    </p:set>
                                    <p:animEffect transition="in" filter="wipe(down)">
                                      <p:cBhvr>
                                        <p:cTn id="8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3" grpId="0"/>
      <p:bldP spid="84" grpId="0"/>
      <p:bldP spid="82" grpId="0" animBg="1"/>
      <p:bldP spid="88" grpId="0"/>
      <p:bldP spid="89" grpId="0"/>
      <p:bldP spid="87" grpId="0" animBg="1"/>
      <p:bldP spid="93" grpId="0"/>
      <p:bldP spid="94" grpId="0"/>
      <p:bldP spid="92" grpId="0" animBg="1"/>
      <p:bldP spid="98" grpId="0"/>
      <p:bldP spid="99" grpId="0"/>
      <p:bldP spid="97" grpId="0" animBg="1"/>
      <p:bldP spid="103" grpId="0"/>
      <p:bldP spid="104" grpId="0"/>
      <p:bldP spid="10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Diversifying the Applicant Pool</a:t>
            </a:r>
          </a:p>
        </p:txBody>
      </p:sp>
      <p:sp>
        <p:nvSpPr>
          <p:cNvPr id="35" name="Rectangle 34"/>
          <p:cNvSpPr/>
          <p:nvPr/>
        </p:nvSpPr>
        <p:spPr>
          <a:xfrm>
            <a:off x="4947255" y="2096851"/>
            <a:ext cx="1782599" cy="3410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fr-CA" sz="1700" b="1" dirty="0">
                <a:solidFill>
                  <a:srgbClr val="FFFFFF"/>
                </a:solidFill>
                <a:latin typeface="Calibri"/>
              </a:rPr>
              <a:t>VETERANS</a:t>
            </a:r>
          </a:p>
          <a:p>
            <a:pPr algn="ctr" defTabSz="1219170" fontAlgn="auto">
              <a:spcBef>
                <a:spcPts val="0"/>
              </a:spcBef>
              <a:spcAft>
                <a:spcPts val="0"/>
              </a:spcAft>
            </a:pPr>
            <a:endParaRPr lang="fr-CA" sz="1700" b="1" dirty="0">
              <a:solidFill>
                <a:srgbClr val="FFFFFF"/>
              </a:solidFill>
              <a:latin typeface="Calibri"/>
            </a:endParaRPr>
          </a:p>
          <a:p>
            <a:pPr indent="-228594" algn="ctr" defTabSz="1219170" fontAlgn="auto">
              <a:spcBef>
                <a:spcPts val="0"/>
              </a:spcBef>
              <a:spcAft>
                <a:spcPts val="0"/>
              </a:spcAft>
              <a:buFont typeface="Arial" panose="020B0604020202020204" pitchFamily="34" charset="0"/>
              <a:buChar char="•"/>
            </a:pPr>
            <a:r>
              <a:rPr lang="en-US" sz="1467" dirty="0">
                <a:solidFill>
                  <a:srgbClr val="FFFFFF"/>
                </a:solidFill>
                <a:latin typeface="Calibri"/>
              </a:rPr>
              <a:t>Reach out to transition office at local military base.</a:t>
            </a:r>
          </a:p>
          <a:p>
            <a:pPr indent="-228594" algn="ctr" defTabSz="1219170" fontAlgn="auto">
              <a:spcBef>
                <a:spcPts val="0"/>
              </a:spcBef>
              <a:spcAft>
                <a:spcPts val="0"/>
              </a:spcAft>
              <a:buFont typeface="Arial" panose="020B0604020202020204" pitchFamily="34" charset="0"/>
              <a:buChar char="•"/>
            </a:pPr>
            <a:r>
              <a:rPr lang="en-US" sz="1467" dirty="0">
                <a:solidFill>
                  <a:srgbClr val="FFFFFF"/>
                </a:solidFill>
                <a:latin typeface="Calibri"/>
              </a:rPr>
              <a:t>Ideal candidates for our industry – many comfortable working with hands/tools.</a:t>
            </a:r>
          </a:p>
          <a:p>
            <a:pPr marL="228594" indent="-228594" algn="ctr" defTabSz="1219170" fontAlgn="auto">
              <a:spcBef>
                <a:spcPts val="0"/>
              </a:spcBef>
              <a:spcAft>
                <a:spcPts val="0"/>
              </a:spcAft>
              <a:buFont typeface="Arial" panose="020B0604020202020204" pitchFamily="34" charset="0"/>
              <a:buChar char="•"/>
            </a:pPr>
            <a:endParaRPr lang="en-US" sz="1467" dirty="0">
              <a:solidFill>
                <a:srgbClr val="FFFFFF"/>
              </a:solidFill>
              <a:latin typeface="Calibri"/>
            </a:endParaRPr>
          </a:p>
        </p:txBody>
      </p:sp>
      <p:sp>
        <p:nvSpPr>
          <p:cNvPr id="36" name="Rectangle 35"/>
          <p:cNvSpPr/>
          <p:nvPr/>
        </p:nvSpPr>
        <p:spPr>
          <a:xfrm>
            <a:off x="6906683" y="2096851"/>
            <a:ext cx="1782599" cy="34107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fr-CA" sz="1700" b="1" dirty="0">
              <a:solidFill>
                <a:srgbClr val="FFFFFF"/>
              </a:solidFill>
              <a:latin typeface="Calibri"/>
            </a:endParaRPr>
          </a:p>
          <a:p>
            <a:pPr algn="ctr" defTabSz="1219170" fontAlgn="auto">
              <a:spcBef>
                <a:spcPts val="0"/>
              </a:spcBef>
              <a:spcAft>
                <a:spcPts val="0"/>
              </a:spcAft>
            </a:pPr>
            <a:r>
              <a:rPr lang="fr-CA" sz="1700" b="1" dirty="0">
                <a:solidFill>
                  <a:srgbClr val="FFFFFF"/>
                </a:solidFill>
                <a:latin typeface="Calibri"/>
              </a:rPr>
              <a:t>COMMUNITY COLLEGE GRADUATES</a:t>
            </a:r>
          </a:p>
          <a:p>
            <a:pPr algn="ctr" defTabSz="1219170" fontAlgn="auto">
              <a:spcBef>
                <a:spcPts val="0"/>
              </a:spcBef>
              <a:spcAft>
                <a:spcPts val="0"/>
              </a:spcAft>
            </a:pPr>
            <a:endParaRPr lang="en-US" sz="1400" dirty="0">
              <a:solidFill>
                <a:srgbClr val="FFFFFF"/>
              </a:solidFill>
              <a:latin typeface="Calibri"/>
            </a:endParaRPr>
          </a:p>
          <a:p>
            <a:pPr algn="ctr" defTabSz="1219170" fontAlgn="auto">
              <a:spcBef>
                <a:spcPts val="0"/>
              </a:spcBef>
              <a:spcAft>
                <a:spcPts val="0"/>
              </a:spcAft>
            </a:pPr>
            <a:endParaRPr lang="en-US" sz="1400" dirty="0">
              <a:solidFill>
                <a:srgbClr val="FFFFFF"/>
              </a:solidFill>
              <a:latin typeface="Calibri"/>
            </a:endParaRPr>
          </a:p>
          <a:p>
            <a:pPr marL="228594" indent="-228594" algn="ctr" defTabSz="1219170" fontAlgn="auto">
              <a:spcBef>
                <a:spcPts val="0"/>
              </a:spcBef>
              <a:spcAft>
                <a:spcPts val="0"/>
              </a:spcAft>
              <a:buFont typeface="Arial" panose="020B0604020202020204" pitchFamily="34" charset="0"/>
              <a:buChar char="•"/>
            </a:pPr>
            <a:r>
              <a:rPr lang="en-US" sz="1467" dirty="0">
                <a:solidFill>
                  <a:srgbClr val="FFFFFF"/>
                </a:solidFill>
                <a:latin typeface="Calibri"/>
              </a:rPr>
              <a:t>Many students underemployed after completing degrees, but do not want to pursue four-year degree.</a:t>
            </a:r>
          </a:p>
        </p:txBody>
      </p:sp>
      <p:sp>
        <p:nvSpPr>
          <p:cNvPr id="6" name="Rectangle 5"/>
          <p:cNvSpPr/>
          <p:nvPr/>
        </p:nvSpPr>
        <p:spPr>
          <a:xfrm>
            <a:off x="2987827" y="2096851"/>
            <a:ext cx="1782599" cy="3410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fr-CA" sz="1700" b="1" dirty="0">
                <a:solidFill>
                  <a:srgbClr val="FFFFFF"/>
                </a:solidFill>
                <a:latin typeface="Calibri"/>
              </a:rPr>
              <a:t>MIDDLE &amp; HIGH SCHOOL STUDENTS</a:t>
            </a:r>
          </a:p>
          <a:p>
            <a:pPr algn="ctr" defTabSz="1219170" fontAlgn="auto">
              <a:spcBef>
                <a:spcPts val="0"/>
              </a:spcBef>
              <a:spcAft>
                <a:spcPts val="0"/>
              </a:spcAft>
            </a:pPr>
            <a:endParaRPr lang="fr-CA" sz="1700" b="1" dirty="0">
              <a:solidFill>
                <a:srgbClr val="FFFFFF"/>
              </a:solidFill>
              <a:latin typeface="Calibri"/>
            </a:endParaRPr>
          </a:p>
          <a:p>
            <a:pPr algn="ctr" defTabSz="1219170" fontAlgn="auto">
              <a:spcBef>
                <a:spcPts val="0"/>
              </a:spcBef>
              <a:spcAft>
                <a:spcPts val="0"/>
              </a:spcAft>
            </a:pPr>
            <a:endParaRPr lang="fr-CA" sz="1700" b="1" dirty="0">
              <a:solidFill>
                <a:srgbClr val="FFFFFF"/>
              </a:solidFill>
              <a:latin typeface="Calibri"/>
            </a:endParaRPr>
          </a:p>
          <a:p>
            <a:pPr marL="228594" indent="-228594" algn="ctr" defTabSz="1219170" fontAlgn="auto">
              <a:spcBef>
                <a:spcPts val="0"/>
              </a:spcBef>
              <a:spcAft>
                <a:spcPts val="0"/>
              </a:spcAft>
              <a:buFont typeface="Arial" panose="020B0604020202020204" pitchFamily="34" charset="0"/>
              <a:buChar char="•"/>
            </a:pPr>
            <a:r>
              <a:rPr lang="en-US" sz="1467" dirty="0">
                <a:solidFill>
                  <a:srgbClr val="FFFFFF"/>
                </a:solidFill>
                <a:latin typeface="Calibri"/>
              </a:rPr>
              <a:t>Traditional audience.</a:t>
            </a:r>
          </a:p>
          <a:p>
            <a:pPr marL="228594" indent="-228594" algn="ctr" defTabSz="1219170" fontAlgn="auto">
              <a:spcBef>
                <a:spcPts val="0"/>
              </a:spcBef>
              <a:spcAft>
                <a:spcPts val="0"/>
              </a:spcAft>
              <a:buFont typeface="Arial" panose="020B0604020202020204" pitchFamily="34" charset="0"/>
              <a:buChar char="•"/>
            </a:pPr>
            <a:r>
              <a:rPr lang="en-US" sz="1467" dirty="0">
                <a:solidFill>
                  <a:srgbClr val="FFFFFF"/>
                </a:solidFill>
                <a:latin typeface="Calibri"/>
              </a:rPr>
              <a:t>Still important to reach with our message.</a:t>
            </a:r>
          </a:p>
        </p:txBody>
      </p:sp>
      <p:pic>
        <p:nvPicPr>
          <p:cNvPr id="7" name="Picture 6">
            <a:extLst>
              <a:ext uri="{FF2B5EF4-FFF2-40B4-BE49-F238E27FC236}">
                <a16:creationId xmlns:a16="http://schemas.microsoft.com/office/drawing/2014/main" id="{9FFA7A35-D5BB-4117-B3BC-40E8114FF1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13" t="12938" r="38430" b="8278"/>
          <a:stretch/>
        </p:blipFill>
        <p:spPr>
          <a:xfrm>
            <a:off x="326851" y="1892830"/>
            <a:ext cx="2386040" cy="3784164"/>
          </a:xfrm>
          <a:prstGeom prst="rect">
            <a:avLst/>
          </a:prstGeom>
        </p:spPr>
      </p:pic>
    </p:spTree>
    <p:extLst>
      <p:ext uri="{BB962C8B-B14F-4D97-AF65-F5344CB8AC3E}">
        <p14:creationId xmlns:p14="http://schemas.microsoft.com/office/powerpoint/2010/main" val="3427778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fade">
                                      <p:cBhvr>
                                        <p:cTn id="29" dur="500"/>
                                        <p:tgtEl>
                                          <p:spTgt spid="35">
                                            <p:txEl>
                                              <p:pRg st="0" end="0"/>
                                            </p:txEl>
                                          </p:spTgt>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35">
                                            <p:txEl>
                                              <p:pRg st="2" end="2"/>
                                            </p:txEl>
                                          </p:spTgt>
                                        </p:tgtEl>
                                        <p:attrNameLst>
                                          <p:attrName>style.visibility</p:attrName>
                                        </p:attrNameLst>
                                      </p:cBhvr>
                                      <p:to>
                                        <p:strVal val="visible"/>
                                      </p:to>
                                    </p:set>
                                    <p:animEffect transition="in" filter="fade">
                                      <p:cBhvr>
                                        <p:cTn id="33" dur="500"/>
                                        <p:tgtEl>
                                          <p:spTgt spid="35">
                                            <p:txEl>
                                              <p:pRg st="2" end="2"/>
                                            </p:txEl>
                                          </p:spTgt>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35">
                                            <p:txEl>
                                              <p:pRg st="3" end="3"/>
                                            </p:txEl>
                                          </p:spTgt>
                                        </p:tgtEl>
                                        <p:attrNameLst>
                                          <p:attrName>style.visibility</p:attrName>
                                        </p:attrNameLst>
                                      </p:cBhvr>
                                      <p:to>
                                        <p:strVal val="visible"/>
                                      </p:to>
                                    </p:set>
                                    <p:animEffect transition="in" filter="fade">
                                      <p:cBhvr>
                                        <p:cTn id="37" dur="500"/>
                                        <p:tgtEl>
                                          <p:spTgt spid="35">
                                            <p:txEl>
                                              <p:pRg st="3" end="3"/>
                                            </p:txEl>
                                          </p:spTgt>
                                        </p:tgtEl>
                                      </p:cBhvr>
                                    </p:animEffect>
                                  </p:childTnLst>
                                </p:cTn>
                              </p:par>
                            </p:childTnLst>
                          </p:cTn>
                        </p:par>
                        <p:par>
                          <p:cTn id="38" fill="hold">
                            <p:stCondLst>
                              <p:cond delay="4000"/>
                            </p:stCondLst>
                            <p:childTnLst>
                              <p:par>
                                <p:cTn id="39" presetID="2" presetClass="entr" presetSubtype="4"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36">
                                            <p:txEl>
                                              <p:pRg st="4" end="4"/>
                                            </p:txEl>
                                          </p:spTgt>
                                        </p:tgtEl>
                                        <p:attrNameLst>
                                          <p:attrName>style.visibility</p:attrName>
                                        </p:attrNameLst>
                                      </p:cBhvr>
                                      <p:to>
                                        <p:strVal val="visible"/>
                                      </p:to>
                                    </p:set>
                                    <p:animEffect transition="in" filter="fade">
                                      <p:cBhvr>
                                        <p:cTn id="46" dur="500"/>
                                        <p:tgtEl>
                                          <p:spTgt spid="36">
                                            <p:txEl>
                                              <p:pRg st="4" end="4"/>
                                            </p:txEl>
                                          </p:spTgt>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6">
                                            <p:txEl>
                                              <p:pRg st="1" end="1"/>
                                            </p:txEl>
                                          </p:spTgt>
                                        </p:tgtEl>
                                        <p:attrNameLst>
                                          <p:attrName>style.visibility</p:attrName>
                                        </p:attrNameLst>
                                      </p:cBhvr>
                                      <p:to>
                                        <p:strVal val="visible"/>
                                      </p:to>
                                    </p:set>
                                    <p:animEffect transition="in" filter="fade">
                                      <p:cBhvr>
                                        <p:cTn id="50"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Shape 105"/>
          <p:cNvSpPr txBox="1">
            <a:spLocks noGrp="1"/>
          </p:cNvSpPr>
          <p:nvPr>
            <p:ph type="body" idx="1"/>
          </p:nvPr>
        </p:nvSpPr>
        <p:spPr>
          <a:xfrm>
            <a:off x="4356877" y="1941530"/>
            <a:ext cx="4391588" cy="3719718"/>
          </a:xfrm>
          <a:prstGeom prst="rect">
            <a:avLst/>
          </a:prstGeom>
          <a:noFill/>
          <a:ln>
            <a:noFill/>
          </a:ln>
        </p:spPr>
        <p:txBody>
          <a:bodyPr lIns="91425" tIns="45700" rIns="91425" bIns="45700" anchor="t" anchorCtr="0">
            <a:noAutofit/>
          </a:bodyPr>
          <a:lstStyle/>
          <a:p>
            <a:pPr>
              <a:buSzPct val="25000"/>
              <a:buNone/>
            </a:pPr>
            <a:r>
              <a:rPr lang="en-US" sz="1800" b="1" dirty="0" err="1">
                <a:latin typeface="Arial" pitchFamily="34" charset="0"/>
                <a:cs typeface="Arial" pitchFamily="34" charset="0"/>
              </a:rPr>
              <a:t>Telese</a:t>
            </a:r>
            <a:r>
              <a:rPr lang="en-US" sz="1800" b="1" dirty="0">
                <a:latin typeface="Arial" pitchFamily="34" charset="0"/>
                <a:cs typeface="Arial" pitchFamily="34" charset="0"/>
              </a:rPr>
              <a:t> Williams</a:t>
            </a:r>
          </a:p>
          <a:p>
            <a:pPr marL="0" indent="0">
              <a:buSzPct val="25000"/>
              <a:buNone/>
            </a:pPr>
            <a:r>
              <a:rPr lang="en-US" sz="1600" dirty="0">
                <a:latin typeface="Arial" pitchFamily="34" charset="0"/>
                <a:cs typeface="Arial" pitchFamily="34" charset="0"/>
              </a:rPr>
              <a:t>Skilled Trades Technician (Facilities)       Georgia State University, Clarkston, GA</a:t>
            </a:r>
          </a:p>
          <a:p>
            <a:pPr>
              <a:buSzPct val="110000"/>
              <a:buFont typeface="Wingdings" panose="05000000000000000000" pitchFamily="2" charset="2"/>
              <a:buChar char="§"/>
            </a:pPr>
            <a:r>
              <a:rPr lang="en-US" sz="1600" dirty="0">
                <a:latin typeface="Arial" pitchFamily="34" charset="0"/>
                <a:cs typeface="Arial" pitchFamily="34" charset="0"/>
              </a:rPr>
              <a:t>New Choices for Women (training for non-traditional jobs) in Atlanta, completed program in 1997.</a:t>
            </a:r>
          </a:p>
          <a:p>
            <a:pPr>
              <a:buSzPct val="110000"/>
              <a:buFont typeface="Wingdings" panose="05000000000000000000" pitchFamily="2" charset="2"/>
              <a:buChar char="§"/>
            </a:pPr>
            <a:r>
              <a:rPr lang="en-US" sz="1600" dirty="0">
                <a:latin typeface="Arial" pitchFamily="34" charset="0"/>
                <a:cs typeface="Arial" pitchFamily="34" charset="0"/>
              </a:rPr>
              <a:t>Started as a brick mason, joined construction company, tired of </a:t>
            </a:r>
            <a:r>
              <a:rPr lang="en-US" sz="1600" i="1" dirty="0">
                <a:latin typeface="Arial" pitchFamily="34" charset="0"/>
                <a:cs typeface="Arial" pitchFamily="34" charset="0"/>
              </a:rPr>
              <a:t>long hours and layoffs</a:t>
            </a:r>
            <a:r>
              <a:rPr lang="en-US" sz="1600" dirty="0">
                <a:latin typeface="Arial" pitchFamily="34" charset="0"/>
                <a:cs typeface="Arial" pitchFamily="34" charset="0"/>
              </a:rPr>
              <a:t>!</a:t>
            </a:r>
          </a:p>
          <a:p>
            <a:pPr>
              <a:buSzPct val="110000"/>
              <a:buFont typeface="Wingdings" panose="05000000000000000000" pitchFamily="2" charset="2"/>
              <a:buChar char="§"/>
            </a:pPr>
            <a:r>
              <a:rPr lang="en-US" sz="1600" dirty="0">
                <a:latin typeface="Arial" pitchFamily="34" charset="0"/>
                <a:cs typeface="Arial" pitchFamily="34" charset="0"/>
              </a:rPr>
              <a:t>Became Maintenance Technician at GA State University in 2005; responsible for electrical, plumbing, carpentry, HVAC repair and operations.</a:t>
            </a:r>
          </a:p>
          <a:p>
            <a:pPr marL="0" indent="0">
              <a:buSzPct val="25000"/>
              <a:buNone/>
            </a:pPr>
            <a:endParaRPr lang="en-US" sz="1800" dirty="0">
              <a:latin typeface="Arial" pitchFamily="34" charset="0"/>
              <a:cs typeface="Arial" pitchFamily="34" charset="0"/>
            </a:endParaRPr>
          </a:p>
          <a:p>
            <a:pPr marL="320040" marR="0" lvl="0" indent="-320040" algn="l" rtl="0">
              <a:spcBef>
                <a:spcPts val="700"/>
              </a:spcBef>
              <a:spcAft>
                <a:spcPts val="0"/>
              </a:spcAft>
              <a:buClr>
                <a:schemeClr val="accent2"/>
              </a:buClr>
              <a:buSzPct val="25000"/>
              <a:buFont typeface="Noto Sans Symbols"/>
              <a:buNone/>
            </a:pPr>
            <a:endParaRPr lang="en-US" sz="2800" dirty="0">
              <a:latin typeface="Helvetica Neue"/>
              <a:ea typeface="Helvetica Neue"/>
              <a:cs typeface="Helvetica Neue"/>
              <a:sym typeface="Helvetica Neue"/>
            </a:endParaRPr>
          </a:p>
          <a:p>
            <a:pPr lvl="0" indent="-320040">
              <a:spcBef>
                <a:spcPts val="0"/>
              </a:spcBef>
              <a:buSzPct val="25000"/>
              <a:buNone/>
            </a:pPr>
            <a:r>
              <a:rPr lang="en-US" sz="2800" b="0" i="0" u="none" strike="noStrike" cap="none" dirty="0">
                <a:solidFill>
                  <a:schemeClr val="dk1"/>
                </a:solidFill>
                <a:latin typeface="Helvetica Neue"/>
                <a:ea typeface="Helvetica Neue"/>
                <a:cs typeface="Helvetica Neue"/>
                <a:sym typeface="Helvetica Neue"/>
              </a:rPr>
              <a:t>	</a:t>
            </a:r>
            <a:endParaRPr lang="en-US" sz="2800" dirty="0">
              <a:latin typeface="Helvetica Neue"/>
              <a:ea typeface="Helvetica Neue"/>
              <a:cs typeface="Helvetica Neue"/>
              <a:sym typeface="Helvetica Neue"/>
            </a:endParaRPr>
          </a:p>
          <a:p>
            <a:pPr lvl="0" indent="-320040">
              <a:spcBef>
                <a:spcPts val="0"/>
              </a:spcBef>
              <a:buSzPct val="25000"/>
              <a:buNone/>
            </a:pPr>
            <a:endParaRPr lang="en-US" sz="1800" dirty="0">
              <a:latin typeface="Helvetica Neue"/>
              <a:ea typeface="Helvetica Neue"/>
              <a:cs typeface="Helvetica Neue"/>
              <a:sym typeface="Helvetica Neue"/>
            </a:endParaRPr>
          </a:p>
          <a:p>
            <a:pPr marL="320040" marR="0" lvl="0" indent="-320040" algn="l" rtl="0">
              <a:spcBef>
                <a:spcPts val="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0"/>
              </a:spcBef>
              <a:spcAft>
                <a:spcPts val="0"/>
              </a:spcAft>
              <a:buClr>
                <a:schemeClr val="accent2"/>
              </a:buClr>
              <a:buSzPct val="25000"/>
              <a:buFont typeface="Noto Sans Symbols"/>
              <a:buNone/>
            </a:pPr>
            <a:r>
              <a:rPr lang="en-US" sz="1800" b="0" i="0" u="none" strike="noStrike" cap="none" dirty="0">
                <a:solidFill>
                  <a:schemeClr val="dk1"/>
                </a:solidFill>
                <a:latin typeface="Arial"/>
                <a:ea typeface="Arial"/>
                <a:cs typeface="Arial"/>
                <a:sym typeface="Arial"/>
              </a:rPr>
              <a:t>	</a:t>
            </a:r>
          </a:p>
          <a:p>
            <a:pPr marL="320040" marR="0" lvl="0" indent="-320040" algn="l" rtl="0">
              <a:spcBef>
                <a:spcPts val="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70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700"/>
              </a:spcBef>
              <a:spcAft>
                <a:spcPts val="0"/>
              </a:spcAft>
              <a:buClr>
                <a:schemeClr val="accent2"/>
              </a:buClr>
              <a:buSzPct val="25000"/>
              <a:buFont typeface="Noto Sans Symbols"/>
              <a:buNone/>
            </a:pPr>
            <a:r>
              <a:rPr lang="en-US" sz="1800" b="1" i="0" u="none" strike="noStrike" cap="none" dirty="0">
                <a:solidFill>
                  <a:schemeClr val="dk1"/>
                </a:solidFill>
                <a:latin typeface="Helvetica Neue"/>
                <a:ea typeface="Helvetica Neue"/>
                <a:cs typeface="Helvetica Neue"/>
                <a:sym typeface="Helvetica Neue"/>
              </a:rPr>
              <a:t>	</a:t>
            </a:r>
          </a:p>
          <a:p>
            <a:pPr marL="320040" marR="0" lvl="0" indent="-320040" algn="l" rtl="0">
              <a:spcBef>
                <a:spcPts val="700"/>
              </a:spcBef>
              <a:buClr>
                <a:schemeClr val="accent2"/>
              </a:buClr>
              <a:buSzPct val="25000"/>
              <a:buFont typeface="Noto Sans Symbols"/>
              <a:buNone/>
            </a:pPr>
            <a:r>
              <a:rPr lang="en-US" sz="1800" b="1" i="0" u="none" strike="noStrike" cap="none" dirty="0">
                <a:solidFill>
                  <a:schemeClr val="dk1"/>
                </a:solidFill>
                <a:latin typeface="Helvetica Neue"/>
                <a:ea typeface="Helvetica Neue"/>
                <a:cs typeface="Helvetica Neue"/>
                <a:sym typeface="Helvetica Neue"/>
              </a:rPr>
              <a:t>	</a:t>
            </a:r>
          </a:p>
        </p:txBody>
      </p:sp>
      <p:sp>
        <p:nvSpPr>
          <p:cNvPr id="8" name="Shape 104"/>
          <p:cNvSpPr txBox="1">
            <a:spLocks noGrp="1"/>
          </p:cNvSpPr>
          <p:nvPr>
            <p:ph type="title"/>
          </p:nvPr>
        </p:nvSpPr>
        <p:spPr>
          <a:xfrm>
            <a:off x="539551" y="164208"/>
            <a:ext cx="8153399"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000099"/>
              </a:buClr>
              <a:buSzPct val="25000"/>
              <a:buFont typeface="Questrial"/>
              <a:buNone/>
            </a:pPr>
            <a:r>
              <a:rPr lang="en-US" sz="4800" dirty="0">
                <a:solidFill>
                  <a:srgbClr val="000099"/>
                </a:solidFill>
              </a:rPr>
              <a:t>A Technician’s Perspective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2774" b="-2365"/>
          <a:stretch/>
        </p:blipFill>
        <p:spPr>
          <a:xfrm>
            <a:off x="611560" y="1916832"/>
            <a:ext cx="3528392" cy="3744416"/>
          </a:xfrm>
          <a:prstGeom prst="rect">
            <a:avLst/>
          </a:prstGeom>
        </p:spPr>
      </p:pic>
    </p:spTree>
    <p:extLst>
      <p:ext uri="{BB962C8B-B14F-4D97-AF65-F5344CB8AC3E}">
        <p14:creationId xmlns:p14="http://schemas.microsoft.com/office/powerpoint/2010/main" val="701039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Shape 105"/>
          <p:cNvSpPr txBox="1">
            <a:spLocks noGrp="1"/>
          </p:cNvSpPr>
          <p:nvPr>
            <p:ph type="body" idx="1"/>
          </p:nvPr>
        </p:nvSpPr>
        <p:spPr>
          <a:xfrm>
            <a:off x="4356877" y="1941530"/>
            <a:ext cx="4175564" cy="5735942"/>
          </a:xfrm>
          <a:prstGeom prst="rect">
            <a:avLst/>
          </a:prstGeom>
          <a:noFill/>
          <a:ln>
            <a:noFill/>
          </a:ln>
        </p:spPr>
        <p:txBody>
          <a:bodyPr lIns="91425" tIns="45700" rIns="91425" bIns="45700" anchor="t" anchorCtr="0">
            <a:noAutofit/>
          </a:bodyPr>
          <a:lstStyle/>
          <a:p>
            <a:pPr>
              <a:buSzPct val="110000"/>
              <a:buFont typeface="Wingdings" panose="05000000000000000000" pitchFamily="2" charset="2"/>
              <a:buChar char="§"/>
            </a:pPr>
            <a:r>
              <a:rPr lang="en-US" sz="1600" dirty="0">
                <a:latin typeface="Arial" pitchFamily="34" charset="0"/>
                <a:cs typeface="Arial" pitchFamily="34" charset="0"/>
              </a:rPr>
              <a:t>Promoted to Skilled Trades Technician.</a:t>
            </a:r>
            <a:endParaRPr lang="en-US" sz="1600" dirty="0"/>
          </a:p>
          <a:p>
            <a:pPr>
              <a:buSzPct val="110000"/>
              <a:buFont typeface="Wingdings" panose="05000000000000000000" pitchFamily="2" charset="2"/>
              <a:buChar char="§"/>
            </a:pPr>
            <a:r>
              <a:rPr lang="en-US" sz="1600" dirty="0">
                <a:latin typeface="Arial" pitchFamily="34" charset="0"/>
                <a:cs typeface="Arial" pitchFamily="34" charset="0"/>
              </a:rPr>
              <a:t>Earned multiple industry certifications; Building Operator Certification, Level 1 (nationally-recognized credential) led to promotion.</a:t>
            </a:r>
          </a:p>
          <a:p>
            <a:pPr>
              <a:buSzPct val="110000"/>
              <a:buFont typeface="Wingdings" panose="05000000000000000000" pitchFamily="2" charset="2"/>
              <a:buChar char="§"/>
            </a:pPr>
            <a:r>
              <a:rPr lang="en-US" sz="1600" dirty="0">
                <a:latin typeface="Arial" pitchFamily="34" charset="0"/>
                <a:cs typeface="Arial" pitchFamily="34" charset="0"/>
              </a:rPr>
              <a:t>Mentors and family support are key. </a:t>
            </a:r>
          </a:p>
          <a:p>
            <a:pPr>
              <a:buSzPct val="110000"/>
              <a:buFont typeface="Wingdings" panose="05000000000000000000" pitchFamily="2" charset="2"/>
              <a:buChar char="§"/>
            </a:pPr>
            <a:r>
              <a:rPr lang="en-US" sz="1600" dirty="0">
                <a:latin typeface="Arial" pitchFamily="34" charset="0"/>
                <a:cs typeface="Arial" pitchFamily="34" charset="0"/>
              </a:rPr>
              <a:t>“I wish more women would consider such a career path because at the end of the day you feel good as a woman that you made a difference during your day. It’s not easy, but it’s well worth choosing this career path.”</a:t>
            </a:r>
          </a:p>
          <a:p>
            <a:endParaRPr lang="en-US" sz="2000" dirty="0"/>
          </a:p>
          <a:p>
            <a:pPr marL="0" indent="0">
              <a:buSzPct val="25000"/>
              <a:buNone/>
            </a:pPr>
            <a:endParaRPr lang="en-US" sz="1800" dirty="0">
              <a:latin typeface="Arial" pitchFamily="34" charset="0"/>
              <a:cs typeface="Arial" pitchFamily="34" charset="0"/>
            </a:endParaRPr>
          </a:p>
          <a:p>
            <a:pPr marL="320040" marR="0" lvl="0" indent="-320040" algn="l" rtl="0">
              <a:spcBef>
                <a:spcPts val="700"/>
              </a:spcBef>
              <a:spcAft>
                <a:spcPts val="0"/>
              </a:spcAft>
              <a:buClr>
                <a:schemeClr val="accent2"/>
              </a:buClr>
              <a:buSzPct val="25000"/>
              <a:buFont typeface="Noto Sans Symbols"/>
              <a:buNone/>
            </a:pPr>
            <a:endParaRPr lang="en-US" sz="2800" dirty="0">
              <a:latin typeface="Helvetica Neue"/>
              <a:ea typeface="Helvetica Neue"/>
              <a:cs typeface="Helvetica Neue"/>
              <a:sym typeface="Helvetica Neue"/>
            </a:endParaRPr>
          </a:p>
          <a:p>
            <a:pPr lvl="0" indent="-320040">
              <a:spcBef>
                <a:spcPts val="0"/>
              </a:spcBef>
              <a:buSzPct val="25000"/>
              <a:buNone/>
            </a:pPr>
            <a:r>
              <a:rPr lang="en-US" sz="2800" b="0" i="0" u="none" strike="noStrike" cap="none" dirty="0">
                <a:solidFill>
                  <a:schemeClr val="dk1"/>
                </a:solidFill>
                <a:latin typeface="Helvetica Neue"/>
                <a:ea typeface="Helvetica Neue"/>
                <a:cs typeface="Helvetica Neue"/>
                <a:sym typeface="Helvetica Neue"/>
              </a:rPr>
              <a:t>	</a:t>
            </a:r>
            <a:endParaRPr lang="en-US" sz="2800" dirty="0">
              <a:latin typeface="Helvetica Neue"/>
              <a:ea typeface="Helvetica Neue"/>
              <a:cs typeface="Helvetica Neue"/>
              <a:sym typeface="Helvetica Neue"/>
            </a:endParaRPr>
          </a:p>
          <a:p>
            <a:pPr lvl="0" indent="-320040">
              <a:spcBef>
                <a:spcPts val="0"/>
              </a:spcBef>
              <a:buSzPct val="25000"/>
              <a:buNone/>
            </a:pPr>
            <a:endParaRPr lang="en-US" sz="1800" dirty="0">
              <a:latin typeface="Helvetica Neue"/>
              <a:ea typeface="Helvetica Neue"/>
              <a:cs typeface="Helvetica Neue"/>
              <a:sym typeface="Helvetica Neue"/>
            </a:endParaRPr>
          </a:p>
          <a:p>
            <a:pPr marL="320040" marR="0" lvl="0" indent="-320040" algn="l" rtl="0">
              <a:spcBef>
                <a:spcPts val="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0"/>
              </a:spcBef>
              <a:spcAft>
                <a:spcPts val="0"/>
              </a:spcAft>
              <a:buClr>
                <a:schemeClr val="accent2"/>
              </a:buClr>
              <a:buSzPct val="25000"/>
              <a:buFont typeface="Noto Sans Symbols"/>
              <a:buNone/>
            </a:pPr>
            <a:r>
              <a:rPr lang="en-US" sz="1800" b="0" i="0" u="none" strike="noStrike" cap="none" dirty="0">
                <a:solidFill>
                  <a:schemeClr val="dk1"/>
                </a:solidFill>
                <a:latin typeface="Arial"/>
                <a:ea typeface="Arial"/>
                <a:cs typeface="Arial"/>
                <a:sym typeface="Arial"/>
              </a:rPr>
              <a:t>	</a:t>
            </a:r>
          </a:p>
          <a:p>
            <a:pPr marL="320040" marR="0" lvl="0" indent="-320040" algn="l" rtl="0">
              <a:spcBef>
                <a:spcPts val="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70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700"/>
              </a:spcBef>
              <a:spcAft>
                <a:spcPts val="0"/>
              </a:spcAft>
              <a:buClr>
                <a:schemeClr val="accent2"/>
              </a:buClr>
              <a:buSzPct val="25000"/>
              <a:buFont typeface="Noto Sans Symbols"/>
              <a:buNone/>
            </a:pPr>
            <a:r>
              <a:rPr lang="en-US" sz="1800" b="1" i="0" u="none" strike="noStrike" cap="none" dirty="0">
                <a:solidFill>
                  <a:schemeClr val="dk1"/>
                </a:solidFill>
                <a:latin typeface="Helvetica Neue"/>
                <a:ea typeface="Helvetica Neue"/>
                <a:cs typeface="Helvetica Neue"/>
                <a:sym typeface="Helvetica Neue"/>
              </a:rPr>
              <a:t>	</a:t>
            </a:r>
          </a:p>
          <a:p>
            <a:pPr marL="320040" marR="0" lvl="0" indent="-320040" algn="l" rtl="0">
              <a:spcBef>
                <a:spcPts val="700"/>
              </a:spcBef>
              <a:buClr>
                <a:schemeClr val="accent2"/>
              </a:buClr>
              <a:buSzPct val="25000"/>
              <a:buFont typeface="Noto Sans Symbols"/>
              <a:buNone/>
            </a:pPr>
            <a:r>
              <a:rPr lang="en-US" sz="1800" b="1" i="0" u="none" strike="noStrike" cap="none" dirty="0">
                <a:solidFill>
                  <a:schemeClr val="dk1"/>
                </a:solidFill>
                <a:latin typeface="Helvetica Neue"/>
                <a:ea typeface="Helvetica Neue"/>
                <a:cs typeface="Helvetica Neue"/>
                <a:sym typeface="Helvetica Neue"/>
              </a:rPr>
              <a:t>	</a:t>
            </a:r>
          </a:p>
        </p:txBody>
      </p:sp>
      <p:sp>
        <p:nvSpPr>
          <p:cNvPr id="8" name="Shape 104"/>
          <p:cNvSpPr txBox="1">
            <a:spLocks noGrp="1"/>
          </p:cNvSpPr>
          <p:nvPr>
            <p:ph type="title"/>
          </p:nvPr>
        </p:nvSpPr>
        <p:spPr>
          <a:xfrm>
            <a:off x="539551" y="164208"/>
            <a:ext cx="8153399"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000099"/>
              </a:buClr>
              <a:buSzPct val="25000"/>
              <a:buFont typeface="Questrial"/>
              <a:buNone/>
            </a:pPr>
            <a:r>
              <a:rPr lang="en-US" sz="4800" dirty="0">
                <a:solidFill>
                  <a:srgbClr val="000099"/>
                </a:solidFill>
              </a:rPr>
              <a:t>A Technician’s Perspective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2774" b="-2365"/>
          <a:stretch/>
        </p:blipFill>
        <p:spPr>
          <a:xfrm>
            <a:off x="611560" y="1916832"/>
            <a:ext cx="3528392" cy="3744416"/>
          </a:xfrm>
          <a:prstGeom prst="rect">
            <a:avLst/>
          </a:prstGeom>
        </p:spPr>
      </p:pic>
    </p:spTree>
    <p:extLst>
      <p:ext uri="{BB962C8B-B14F-4D97-AF65-F5344CB8AC3E}">
        <p14:creationId xmlns:p14="http://schemas.microsoft.com/office/powerpoint/2010/main" val="3736354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0" y="228600"/>
            <a:ext cx="5562600" cy="4060825"/>
          </a:xfrm>
        </p:spPr>
        <p:txBody>
          <a:bodyPr/>
          <a:lstStyle/>
          <a:p>
            <a:pPr eaLnBrk="1" hangingPunct="1"/>
            <a:r>
              <a:rPr lang="en-US" altLang="en-US" dirty="0"/>
              <a:t>Recruitment of Women for Technical Programs </a:t>
            </a:r>
            <a:br>
              <a:rPr lang="en-US" altLang="en-US" dirty="0"/>
            </a:br>
            <a:endParaRPr lang="en-US" altLang="en-US" dirty="0"/>
          </a:p>
        </p:txBody>
      </p:sp>
      <p:sp>
        <p:nvSpPr>
          <p:cNvPr id="3075" name="Rectangle 3"/>
          <p:cNvSpPr>
            <a:spLocks noGrp="1" noChangeArrowheads="1"/>
          </p:cNvSpPr>
          <p:nvPr>
            <p:ph type="subTitle" idx="1"/>
          </p:nvPr>
        </p:nvSpPr>
        <p:spPr>
          <a:xfrm>
            <a:off x="2133600" y="3581399"/>
            <a:ext cx="5867400" cy="3127375"/>
          </a:xfrm>
        </p:spPr>
        <p:txBody>
          <a:bodyPr/>
          <a:lstStyle/>
          <a:p>
            <a:pPr eaLnBrk="1" hangingPunct="1">
              <a:lnSpc>
                <a:spcPct val="80000"/>
              </a:lnSpc>
            </a:pPr>
            <a:r>
              <a:rPr lang="en-US" altLang="en-US" sz="2800" dirty="0"/>
              <a:t>What a TRULY Bright Idea!</a:t>
            </a:r>
          </a:p>
          <a:p>
            <a:pPr eaLnBrk="1" hangingPunct="1">
              <a:lnSpc>
                <a:spcPct val="80000"/>
              </a:lnSpc>
            </a:pPr>
            <a:endParaRPr lang="en-US" altLang="en-US" sz="800" dirty="0">
              <a:solidFill>
                <a:schemeClr val="accent1"/>
              </a:solidFill>
            </a:endParaRPr>
          </a:p>
          <a:p>
            <a:pPr eaLnBrk="1" hangingPunct="1">
              <a:lnSpc>
                <a:spcPct val="80000"/>
              </a:lnSpc>
            </a:pPr>
            <a:r>
              <a:rPr lang="en-US" altLang="en-US" sz="1400" b="1" i="1" dirty="0"/>
              <a:t>Presented by Dr. Deb Hall</a:t>
            </a:r>
          </a:p>
          <a:p>
            <a:pPr eaLnBrk="1" hangingPunct="1">
              <a:lnSpc>
                <a:spcPct val="80000"/>
              </a:lnSpc>
            </a:pPr>
            <a:r>
              <a:rPr lang="en-US" altLang="en-US" sz="1400" b="1" i="1" dirty="0"/>
              <a:t>Program Chair and Professor</a:t>
            </a:r>
          </a:p>
          <a:p>
            <a:pPr eaLnBrk="1" hangingPunct="1">
              <a:lnSpc>
                <a:spcPct val="80000"/>
              </a:lnSpc>
              <a:buBlip>
                <a:blip r:embed="rId2"/>
              </a:buBlip>
              <a:defRPr/>
            </a:pPr>
            <a:r>
              <a:rPr lang="en-US" altLang="en-US" sz="1400" b="1" i="1" dirty="0"/>
              <a:t>Energy Management and Controls Technology</a:t>
            </a:r>
          </a:p>
          <a:p>
            <a:pPr eaLnBrk="1" hangingPunct="1">
              <a:lnSpc>
                <a:spcPct val="80000"/>
              </a:lnSpc>
              <a:buBlip>
                <a:blip r:embed="rId2"/>
              </a:buBlip>
              <a:defRPr/>
            </a:pPr>
            <a:r>
              <a:rPr lang="en-US" altLang="en-US" sz="1400" b="1" i="1" dirty="0"/>
              <a:t>Electronics Engineering Technology</a:t>
            </a:r>
          </a:p>
          <a:p>
            <a:pPr eaLnBrk="1" hangingPunct="1">
              <a:lnSpc>
                <a:spcPct val="80000"/>
              </a:lnSpc>
            </a:pPr>
            <a:r>
              <a:rPr lang="en-US" altLang="en-US" sz="1400" b="1" i="1" dirty="0"/>
              <a:t>Valencia College Division of Engineering, Computer Programming, and Technology</a:t>
            </a:r>
          </a:p>
        </p:txBody>
      </p:sp>
      <p:pic>
        <p:nvPicPr>
          <p:cNvPr id="276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4181" y="5464593"/>
            <a:ext cx="4186237" cy="102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334000"/>
            <a:ext cx="13716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064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Effect transition="in" filter="strips(downLeft)">
                                      <p:cBhvr>
                                        <p:cTn id="11" dur="500"/>
                                        <p:tgtEl>
                                          <p:spTgt spid="3075">
                                            <p:txEl>
                                              <p:pRg st="0" end="0"/>
                                            </p:txEl>
                                          </p:spTgt>
                                        </p:tgtEl>
                                      </p:cBhvr>
                                    </p:animEffect>
                                  </p:childTnLst>
                                </p:cTn>
                              </p:par>
                            </p:childTnLst>
                          </p:cTn>
                        </p:par>
                        <p:par>
                          <p:cTn id="12" fill="hold" nodeType="afterGroup">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animEffect transition="in" filter="strips(downLeft)">
                                      <p:cBhvr>
                                        <p:cTn id="15" dur="500"/>
                                        <p:tgtEl>
                                          <p:spTgt spid="3075">
                                            <p:txEl>
                                              <p:pRg st="2" end="2"/>
                                            </p:txEl>
                                          </p:spTgt>
                                        </p:tgtEl>
                                      </p:cBhvr>
                                    </p:animEffect>
                                  </p:childTnLst>
                                </p:cTn>
                              </p:par>
                            </p:childTnLst>
                          </p:cTn>
                        </p:par>
                        <p:par>
                          <p:cTn id="16" fill="hold" nodeType="afterGroup">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Effect transition="in" filter="strips(downLeft)">
                                      <p:cBhvr>
                                        <p:cTn id="19" dur="500"/>
                                        <p:tgtEl>
                                          <p:spTgt spid="3075">
                                            <p:txEl>
                                              <p:pRg st="3" end="3"/>
                                            </p:txEl>
                                          </p:spTgt>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animEffect transition="in" filter="strips(downLeft)">
                                      <p:cBhvr>
                                        <p:cTn id="23" dur="500"/>
                                        <p:tgtEl>
                                          <p:spTgt spid="3075">
                                            <p:txEl>
                                              <p:pRg st="4" end="4"/>
                                            </p:txEl>
                                          </p:spTgt>
                                        </p:tgtEl>
                                      </p:cBhvr>
                                    </p:animEffect>
                                  </p:childTnLst>
                                </p:cTn>
                              </p:par>
                            </p:childTnLst>
                          </p:cTn>
                        </p:par>
                        <p:par>
                          <p:cTn id="24" fill="hold">
                            <p:stCondLst>
                              <p:cond delay="2500"/>
                            </p:stCondLst>
                            <p:childTnLst>
                              <p:par>
                                <p:cTn id="25" presetID="18" presetClass="entr" presetSubtype="12" fill="hold" grpId="0" nodeType="after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animEffect transition="in" filter="strips(downLeft)">
                                      <p:cBhvr>
                                        <p:cTn id="27" dur="500"/>
                                        <p:tgtEl>
                                          <p:spTgt spid="3075">
                                            <p:txEl>
                                              <p:pRg st="5" end="5"/>
                                            </p:txEl>
                                          </p:spTgt>
                                        </p:tgtEl>
                                      </p:cBhvr>
                                    </p:animEffect>
                                  </p:childTnLst>
                                </p:cTn>
                              </p:par>
                            </p:childTnLst>
                          </p:cTn>
                        </p:par>
                        <p:par>
                          <p:cTn id="28" fill="hold" nodeType="afterGroup">
                            <p:stCondLst>
                              <p:cond delay="3000"/>
                            </p:stCondLst>
                            <p:childTnLst>
                              <p:par>
                                <p:cTn id="29" presetID="18" presetClass="entr" presetSubtype="12" fill="hold" grpId="0" nodeType="after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animEffect transition="in" filter="strips(downLeft)">
                                      <p:cBhvr>
                                        <p:cTn id="31" dur="500"/>
                                        <p:tgtEl>
                                          <p:spTgt spid="3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p:cNvSpPr>
            <a:spLocks noGrp="1"/>
          </p:cNvSpPr>
          <p:nvPr>
            <p:ph type="title"/>
          </p:nvPr>
        </p:nvSpPr>
        <p:spPr>
          <a:xfrm>
            <a:off x="1752600" y="152400"/>
            <a:ext cx="6858000" cy="1295400"/>
          </a:xfrm>
        </p:spPr>
        <p:txBody>
          <a:bodyPr/>
          <a:lstStyle/>
          <a:p>
            <a:r>
              <a:rPr lang="en-US" altLang="en-US" sz="3200" dirty="0"/>
              <a:t>Let’s redesign the control system to improve the overall energy efficiency…</a:t>
            </a:r>
          </a:p>
        </p:txBody>
      </p:sp>
      <p:pic>
        <p:nvPicPr>
          <p:cNvPr id="13721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1590675"/>
            <a:ext cx="3924300" cy="5257800"/>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105400"/>
            <a:ext cx="2787805" cy="952500"/>
          </a:xfrm>
          <a:prstGeom prst="rect">
            <a:avLst/>
          </a:prstGeom>
        </p:spPr>
      </p:pic>
    </p:spTree>
    <p:extLst>
      <p:ext uri="{BB962C8B-B14F-4D97-AF65-F5344CB8AC3E}">
        <p14:creationId xmlns:p14="http://schemas.microsoft.com/office/powerpoint/2010/main" val="169159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7217"/>
                                        </p:tgtEl>
                                        <p:attrNameLst>
                                          <p:attrName>style.visibility</p:attrName>
                                        </p:attrNameLst>
                                      </p:cBhvr>
                                      <p:to>
                                        <p:strVal val="visible"/>
                                      </p:to>
                                    </p:set>
                                    <p:animEffect transition="in" filter="dissolve">
                                      <p:cBhvr>
                                        <p:cTn id="7" dur="500"/>
                                        <p:tgtEl>
                                          <p:spTgt spid="1372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p:cNvSpPr>
            <a:spLocks noGrp="1"/>
          </p:cNvSpPr>
          <p:nvPr>
            <p:ph type="title"/>
          </p:nvPr>
        </p:nvSpPr>
        <p:spPr>
          <a:xfrm>
            <a:off x="1600200" y="228600"/>
            <a:ext cx="7315200" cy="1066800"/>
          </a:xfrm>
        </p:spPr>
        <p:txBody>
          <a:bodyPr/>
          <a:lstStyle/>
          <a:p>
            <a:r>
              <a:rPr lang="en-US" altLang="en-US" sz="3200" dirty="0"/>
              <a:t>What Women Bring into the Technical Industry…</a:t>
            </a:r>
          </a:p>
        </p:txBody>
      </p:sp>
      <p:sp>
        <p:nvSpPr>
          <p:cNvPr id="3" name="Content Placeholder 2"/>
          <p:cNvSpPr>
            <a:spLocks noGrp="1"/>
          </p:cNvSpPr>
          <p:nvPr>
            <p:ph idx="1"/>
          </p:nvPr>
        </p:nvSpPr>
        <p:spPr>
          <a:xfrm>
            <a:off x="1752600" y="1752600"/>
            <a:ext cx="6858000" cy="3200400"/>
          </a:xfrm>
        </p:spPr>
        <p:txBody>
          <a:bodyPr/>
          <a:lstStyle/>
          <a:p>
            <a:pPr eaLnBrk="1" hangingPunct="1">
              <a:lnSpc>
                <a:spcPct val="80000"/>
              </a:lnSpc>
              <a:buFontTx/>
              <a:buBlip>
                <a:blip r:embed="rId3"/>
              </a:buBlip>
              <a:defRPr/>
            </a:pPr>
            <a:r>
              <a:rPr lang="en-US" b="1" dirty="0"/>
              <a:t>Better work environment for solving disputes</a:t>
            </a:r>
          </a:p>
          <a:p>
            <a:pPr eaLnBrk="1" hangingPunct="1">
              <a:lnSpc>
                <a:spcPct val="80000"/>
              </a:lnSpc>
              <a:buBlip>
                <a:blip r:embed="rId3"/>
              </a:buBlip>
              <a:defRPr/>
            </a:pPr>
            <a:r>
              <a:rPr lang="en-US" b="1" dirty="0"/>
              <a:t>Improvements in productivity and innovation</a:t>
            </a:r>
          </a:p>
          <a:p>
            <a:pPr eaLnBrk="1" hangingPunct="1">
              <a:lnSpc>
                <a:spcPct val="80000"/>
              </a:lnSpc>
              <a:buBlip>
                <a:blip r:embed="rId3"/>
              </a:buBlip>
              <a:defRPr/>
            </a:pPr>
            <a:r>
              <a:rPr lang="en-US" b="1" dirty="0"/>
              <a:t>Stronger team dynamics that are more united and ready for optimal decision-making…</a:t>
            </a:r>
          </a:p>
          <a:p>
            <a:pPr eaLnBrk="1" hangingPunct="1">
              <a:lnSpc>
                <a:spcPct val="80000"/>
              </a:lnSpc>
              <a:buBlip>
                <a:blip r:embed="rId3"/>
              </a:buBlip>
              <a:defRPr/>
            </a:pPr>
            <a:endParaRPr lang="en-US" b="1" dirty="0"/>
          </a:p>
          <a:p>
            <a:pPr eaLnBrk="1" hangingPunct="1">
              <a:lnSpc>
                <a:spcPct val="80000"/>
              </a:lnSpc>
              <a:buBlip>
                <a:blip r:embed="rId3"/>
              </a:buBlip>
              <a:defRPr/>
            </a:pPr>
            <a:endParaRPr lang="en-US" b="1" dirty="0"/>
          </a:p>
          <a:p>
            <a:pPr eaLnBrk="1" hangingPunct="1">
              <a:lnSpc>
                <a:spcPct val="80000"/>
              </a:lnSpc>
              <a:buFontTx/>
              <a:buBlip>
                <a:blip r:embed="rId3"/>
              </a:buBlip>
              <a:defRPr/>
            </a:pPr>
            <a:endParaRPr lang="en-US" dirty="0"/>
          </a:p>
          <a:p>
            <a:pPr>
              <a:defRPr/>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886847"/>
            <a:ext cx="5029200" cy="1756827"/>
          </a:xfrm>
          <a:prstGeom prst="rect">
            <a:avLst/>
          </a:prstGeom>
        </p:spPr>
      </p:pic>
      <p:sp>
        <p:nvSpPr>
          <p:cNvPr id="2" name="Rectangle 1"/>
          <p:cNvSpPr/>
          <p:nvPr/>
        </p:nvSpPr>
        <p:spPr>
          <a:xfrm>
            <a:off x="5638798" y="4778548"/>
            <a:ext cx="3373833" cy="1865126"/>
          </a:xfrm>
          <a:prstGeom prst="rect">
            <a:avLst/>
          </a:prstGeom>
        </p:spPr>
        <p:txBody>
          <a:bodyPr wrap="square">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333333"/>
                </a:solidFill>
                <a:effectLst/>
                <a:uLnTx/>
                <a:uFillTx/>
                <a:latin typeface="Arial" charset="0"/>
                <a:ea typeface="+mn-ea"/>
                <a:cs typeface="+mn-cs"/>
              </a:rPr>
              <a:t>Diversity is</a:t>
            </a:r>
            <a:endParaRPr kumimoji="0" lang="en-US" sz="800" b="1" i="1" u="none" strike="noStrike" kern="1200" cap="none" spc="0" normalizeH="0" baseline="0" noProof="0" dirty="0">
              <a:ln>
                <a:noFill/>
              </a:ln>
              <a:solidFill>
                <a:srgbClr val="333333"/>
              </a:solidFill>
              <a:effectLst/>
              <a:uLnTx/>
              <a:uFillTx/>
              <a:latin typeface="Arial" charset="0"/>
              <a:ea typeface="+mn-ea"/>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800" b="1" i="1" u="none" strike="noStrike" kern="1200" cap="none" spc="0" normalizeH="0" baseline="0" noProof="0" dirty="0">
              <a:ln>
                <a:noFill/>
              </a:ln>
              <a:solidFill>
                <a:srgbClr val="333333"/>
              </a:solidFill>
              <a:effectLst/>
              <a:uLnTx/>
              <a:uFillTx/>
              <a:latin typeface="Arial" charset="0"/>
              <a:ea typeface="+mn-ea"/>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800" b="1" i="1" u="none" strike="noStrike" kern="1200" cap="none" spc="0" normalizeH="0" baseline="0" noProof="0" dirty="0">
              <a:ln>
                <a:noFill/>
              </a:ln>
              <a:solidFill>
                <a:srgbClr val="333333"/>
              </a:solidFill>
              <a:effectLst/>
              <a:uLnTx/>
              <a:uFillTx/>
              <a:latin typeface="Arial" charset="0"/>
              <a:ea typeface="+mn-ea"/>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800" b="1" i="1" u="none" strike="noStrike" kern="1200" cap="none" spc="0" normalizeH="0" baseline="0" noProof="0" dirty="0">
              <a:ln>
                <a:noFill/>
              </a:ln>
              <a:solidFill>
                <a:srgbClr val="333333"/>
              </a:solidFill>
              <a:effectLst/>
              <a:uLnTx/>
              <a:uFillTx/>
              <a:latin typeface="Arial" charset="0"/>
              <a:ea typeface="+mn-ea"/>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2400" b="1" i="1" u="none" strike="noStrike" kern="1200" cap="none" spc="0" normalizeH="0" baseline="0" noProof="0" dirty="0">
              <a:ln>
                <a:noFill/>
              </a:ln>
              <a:solidFill>
                <a:srgbClr val="333333"/>
              </a:solidFill>
              <a:effectLst/>
              <a:uLnTx/>
              <a:uFillTx/>
              <a:latin typeface="Arial" charset="0"/>
              <a:ea typeface="+mn-ea"/>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333333"/>
                </a:solidFill>
                <a:effectLst/>
                <a:uLnTx/>
                <a:uFillTx/>
                <a:latin typeface="Arial" charset="0"/>
                <a:ea typeface="+mn-ea"/>
                <a:cs typeface="+mn-cs"/>
              </a:rPr>
              <a:t>to effective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333333"/>
                </a:solidFill>
                <a:effectLst/>
                <a:uLnTx/>
                <a:uFillTx/>
                <a:latin typeface="Arial" charset="0"/>
                <a:ea typeface="+mn-ea"/>
                <a:cs typeface="+mn-cs"/>
              </a:rPr>
              <a:t>organizations of the future!!!</a:t>
            </a:r>
          </a:p>
        </p:txBody>
      </p:sp>
      <p:sp>
        <p:nvSpPr>
          <p:cNvPr id="6" name="Rectangle 5"/>
          <p:cNvSpPr/>
          <p:nvPr/>
        </p:nvSpPr>
        <p:spPr>
          <a:xfrm>
            <a:off x="6521647" y="4948535"/>
            <a:ext cx="160813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solidFill>
                  <a:srgbClr val="00B050"/>
                </a:solidFill>
                <a:effectLst/>
                <a:uLnTx/>
                <a:uFillTx/>
                <a:latin typeface="Arial" charset="0"/>
                <a:ea typeface="+mn-ea"/>
                <a:cs typeface="+mn-cs"/>
              </a:rPr>
              <a:t>KEY</a:t>
            </a:r>
          </a:p>
        </p:txBody>
      </p:sp>
    </p:spTree>
    <p:extLst>
      <p:ext uri="{BB962C8B-B14F-4D97-AF65-F5344CB8AC3E}">
        <p14:creationId xmlns:p14="http://schemas.microsoft.com/office/powerpoint/2010/main" val="1475522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600200" y="228600"/>
            <a:ext cx="7391400" cy="1219200"/>
          </a:xfrm>
        </p:spPr>
        <p:txBody>
          <a:bodyPr/>
          <a:lstStyle/>
          <a:p>
            <a:pPr eaLnBrk="1" hangingPunct="1">
              <a:lnSpc>
                <a:spcPct val="80000"/>
              </a:lnSpc>
            </a:pPr>
            <a:r>
              <a:rPr lang="en-US" altLang="en-US" sz="3200" b="1" dirty="0">
                <a:ea typeface="Arial" charset="0"/>
                <a:cs typeface="Arial" charset="0"/>
              </a:rPr>
              <a:t>Create a Women in Technology program and appoint a full time program director…</a:t>
            </a:r>
          </a:p>
        </p:txBody>
      </p:sp>
      <p:sp>
        <p:nvSpPr>
          <p:cNvPr id="28674" name="Content Placeholder 2"/>
          <p:cNvSpPr>
            <a:spLocks noGrp="1"/>
          </p:cNvSpPr>
          <p:nvPr>
            <p:ph idx="1"/>
          </p:nvPr>
        </p:nvSpPr>
        <p:spPr>
          <a:xfrm>
            <a:off x="1562100" y="1600200"/>
            <a:ext cx="7467600" cy="2667000"/>
          </a:xfrm>
        </p:spPr>
        <p:txBody>
          <a:bodyPr/>
          <a:lstStyle/>
          <a:p>
            <a:pPr marL="0" indent="0" eaLnBrk="1" hangingPunct="1">
              <a:lnSpc>
                <a:spcPct val="80000"/>
              </a:lnSpc>
              <a:buNone/>
            </a:pPr>
            <a:endParaRPr lang="en-US" sz="800" dirty="0"/>
          </a:p>
          <a:p>
            <a:pPr eaLnBrk="1" hangingPunct="1">
              <a:lnSpc>
                <a:spcPct val="80000"/>
              </a:lnSpc>
              <a:buFontTx/>
              <a:buBlip>
                <a:blip r:embed="rId2"/>
              </a:buBlip>
            </a:pPr>
            <a:r>
              <a:rPr lang="en-US" sz="2800" b="1" dirty="0"/>
              <a:t>Some institutions who have implemented this best practice:</a:t>
            </a:r>
          </a:p>
          <a:p>
            <a:pPr marL="0" indent="0" algn="ctr" eaLnBrk="1" hangingPunct="1">
              <a:lnSpc>
                <a:spcPct val="80000"/>
              </a:lnSpc>
              <a:buNone/>
            </a:pPr>
            <a:r>
              <a:rPr lang="en-US" sz="2400" dirty="0"/>
              <a:t>Purdue University, Kansas State University, University of Maryland, Southern Methodist University, Rochester Institute of Technology, New Jersey Institute of Technology, University of Texas at Austin, and Iowa State University</a:t>
            </a:r>
            <a:endParaRPr lang="en-US" alt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4713" y="4419600"/>
            <a:ext cx="4746173" cy="2438400"/>
          </a:xfrm>
          <a:prstGeom prst="rect">
            <a:avLst/>
          </a:prstGeom>
        </p:spPr>
      </p:pic>
      <p:sp>
        <p:nvSpPr>
          <p:cNvPr id="2" name="TextBox 1"/>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spTree>
    <p:extLst>
      <p:ext uri="{BB962C8B-B14F-4D97-AF65-F5344CB8AC3E}">
        <p14:creationId xmlns:p14="http://schemas.microsoft.com/office/powerpoint/2010/main" val="68629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generated with very high confidence">
            <a:extLst>
              <a:ext uri="{FF2B5EF4-FFF2-40B4-BE49-F238E27FC236}">
                <a16:creationId xmlns:a16="http://schemas.microsoft.com/office/drawing/2014/main" id="{983CA95E-1DEB-4585-BA46-9141894221F9}"/>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935" r="1" b="1"/>
          <a:stretch/>
        </p:blipFill>
        <p:spPr>
          <a:xfrm>
            <a:off x="3641669" y="1654980"/>
            <a:ext cx="5502331" cy="3747955"/>
          </a:xfrm>
          <a:prstGeom prst="rect">
            <a:avLst/>
          </a:prstGeom>
        </p:spPr>
      </p:pic>
      <p:cxnSp>
        <p:nvCxnSpPr>
          <p:cNvPr id="26" name="Straight Connector 25">
            <a:extLst>
              <a:ext uri="{FF2B5EF4-FFF2-40B4-BE49-F238E27FC236}">
                <a16:creationId xmlns:a16="http://schemas.microsoft.com/office/drawing/2014/main" id="{2D631E40-F51C-4828-B23B-DF903513296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73890"/>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070F7C6-17BD-4A49-8521-35A6FC2337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1556792"/>
            <a:ext cx="3096717" cy="1030459"/>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E068430D-F429-4B30-A0FE-DB1087E2D8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039" y="3277479"/>
            <a:ext cx="1875677" cy="2016857"/>
          </a:xfrm>
          <a:prstGeom prst="rect">
            <a:avLst/>
          </a:prstGeom>
        </p:spPr>
      </p:pic>
    </p:spTree>
    <p:extLst>
      <p:ext uri="{BB962C8B-B14F-4D97-AF65-F5344CB8AC3E}">
        <p14:creationId xmlns:p14="http://schemas.microsoft.com/office/powerpoint/2010/main" val="3327712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p:cNvSpPr>
            <a:spLocks noGrp="1"/>
          </p:cNvSpPr>
          <p:nvPr>
            <p:ph idx="1"/>
          </p:nvPr>
        </p:nvSpPr>
        <p:spPr>
          <a:xfrm>
            <a:off x="1752600" y="1752600"/>
            <a:ext cx="7239000" cy="2207950"/>
          </a:xfrm>
        </p:spPr>
        <p:txBody>
          <a:bodyPr/>
          <a:lstStyle/>
          <a:p>
            <a:pPr eaLnBrk="1" hangingPunct="1">
              <a:lnSpc>
                <a:spcPct val="80000"/>
              </a:lnSpc>
              <a:buFontTx/>
              <a:buBlip>
                <a:blip r:embed="rId2"/>
              </a:buBlip>
            </a:pPr>
            <a:r>
              <a:rPr lang="en-US" altLang="en-US" sz="2800" b="1" dirty="0"/>
              <a:t>They will be a great source of inspiration and mentoring for your female technology students! </a:t>
            </a:r>
          </a:p>
        </p:txBody>
      </p:sp>
      <p:sp>
        <p:nvSpPr>
          <p:cNvPr id="32770" name="Title 1"/>
          <p:cNvSpPr>
            <a:spLocks noGrp="1"/>
          </p:cNvSpPr>
          <p:nvPr>
            <p:ph type="title"/>
          </p:nvPr>
        </p:nvSpPr>
        <p:spPr>
          <a:xfrm>
            <a:off x="1752600" y="228600"/>
            <a:ext cx="7239000" cy="1143000"/>
          </a:xfrm>
        </p:spPr>
        <p:txBody>
          <a:bodyPr/>
          <a:lstStyle/>
          <a:p>
            <a:pPr eaLnBrk="1" hangingPunct="1">
              <a:lnSpc>
                <a:spcPct val="80000"/>
              </a:lnSpc>
            </a:pPr>
            <a:r>
              <a:rPr lang="en-US" altLang="en-US" sz="3200" b="1" dirty="0"/>
              <a:t>Hire additional female technology faculty members…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0571" y="3960550"/>
            <a:ext cx="3483057" cy="2883243"/>
          </a:xfrm>
          <a:prstGeom prst="rect">
            <a:avLst/>
          </a:prstGeom>
        </p:spPr>
      </p:pic>
      <p:sp>
        <p:nvSpPr>
          <p:cNvPr id="6" name="TextBox 5"/>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spTree>
    <p:extLst>
      <p:ext uri="{BB962C8B-B14F-4D97-AF65-F5344CB8AC3E}">
        <p14:creationId xmlns:p14="http://schemas.microsoft.com/office/powerpoint/2010/main" val="393606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p:cNvSpPr>
            <a:spLocks noGrp="1"/>
          </p:cNvSpPr>
          <p:nvPr>
            <p:ph idx="1"/>
          </p:nvPr>
        </p:nvSpPr>
        <p:spPr>
          <a:xfrm>
            <a:off x="1524000" y="1752600"/>
            <a:ext cx="7400534" cy="2590800"/>
          </a:xfrm>
        </p:spPr>
        <p:txBody>
          <a:bodyPr/>
          <a:lstStyle/>
          <a:p>
            <a:pPr eaLnBrk="1" hangingPunct="1">
              <a:lnSpc>
                <a:spcPct val="80000"/>
              </a:lnSpc>
              <a:buFontTx/>
              <a:buBlip>
                <a:blip r:embed="rId2"/>
              </a:buBlip>
            </a:pPr>
            <a:r>
              <a:rPr lang="en-US" altLang="en-US" sz="2800" b="1" dirty="0"/>
              <a:t>Comprised of local area female technicians and invite these females to be guest speakers within your courses…</a:t>
            </a:r>
          </a:p>
          <a:p>
            <a:endParaRPr lang="en-US" altLang="en-US" dirty="0"/>
          </a:p>
        </p:txBody>
      </p:sp>
      <p:sp>
        <p:nvSpPr>
          <p:cNvPr id="29698" name="Title 1"/>
          <p:cNvSpPr>
            <a:spLocks noGrp="1"/>
          </p:cNvSpPr>
          <p:nvPr>
            <p:ph type="title"/>
          </p:nvPr>
        </p:nvSpPr>
        <p:spPr>
          <a:xfrm>
            <a:off x="1752600" y="152400"/>
            <a:ext cx="7043820" cy="1447800"/>
          </a:xfrm>
        </p:spPr>
        <p:txBody>
          <a:bodyPr/>
          <a:lstStyle/>
          <a:p>
            <a:r>
              <a:rPr lang="en-US" altLang="en-US" sz="3200" b="1" dirty="0"/>
              <a:t>Create a Women in Technology Program Advisory Board</a:t>
            </a:r>
            <a:endParaRPr lang="en-US" altLang="en-US"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4343400"/>
            <a:ext cx="7043820" cy="2514600"/>
          </a:xfrm>
          <a:prstGeom prst="rect">
            <a:avLst/>
          </a:prstGeom>
        </p:spPr>
      </p:pic>
      <p:sp>
        <p:nvSpPr>
          <p:cNvPr id="6" name="TextBox 5"/>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spTree>
    <p:extLst>
      <p:ext uri="{BB962C8B-B14F-4D97-AF65-F5344CB8AC3E}">
        <p14:creationId xmlns:p14="http://schemas.microsoft.com/office/powerpoint/2010/main" val="3735160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p:cNvSpPr>
            <a:spLocks noGrp="1"/>
          </p:cNvSpPr>
          <p:nvPr>
            <p:ph idx="1"/>
          </p:nvPr>
        </p:nvSpPr>
        <p:spPr>
          <a:xfrm>
            <a:off x="1524000" y="1676400"/>
            <a:ext cx="7467600" cy="4953000"/>
          </a:xfrm>
        </p:spPr>
        <p:txBody>
          <a:bodyPr/>
          <a:lstStyle/>
          <a:p>
            <a:pPr marL="0" indent="0" eaLnBrk="1" hangingPunct="1">
              <a:lnSpc>
                <a:spcPct val="80000"/>
              </a:lnSpc>
              <a:buNone/>
            </a:pPr>
            <a:r>
              <a:rPr lang="en-US" altLang="en-US" sz="2400" b="1" dirty="0"/>
              <a:t>Such as:</a:t>
            </a:r>
          </a:p>
          <a:p>
            <a:pPr eaLnBrk="1" hangingPunct="1">
              <a:lnSpc>
                <a:spcPct val="80000"/>
              </a:lnSpc>
              <a:buFontTx/>
              <a:buBlip>
                <a:blip r:embed="rId2"/>
              </a:buBlip>
            </a:pPr>
            <a:r>
              <a:rPr lang="en-US" altLang="en-US" sz="2400" b="1" dirty="0"/>
              <a:t>Women in ASHRAE</a:t>
            </a:r>
          </a:p>
          <a:p>
            <a:pPr marL="0" indent="0" eaLnBrk="1" hangingPunct="1">
              <a:lnSpc>
                <a:spcPct val="80000"/>
              </a:lnSpc>
              <a:buNone/>
            </a:pPr>
            <a:r>
              <a:rPr lang="en-US" sz="2400" b="1" dirty="0">
                <a:hlinkClick r:id="rId3"/>
              </a:rPr>
              <a:t>https://www.ashrae.org/conferences/winter-conference/2019-ashrae-winter-conference-social-events#wia</a:t>
            </a:r>
            <a:endParaRPr lang="en-US" altLang="en-US" sz="2400" b="1" dirty="0"/>
          </a:p>
          <a:p>
            <a:pPr eaLnBrk="1" hangingPunct="1">
              <a:lnSpc>
                <a:spcPct val="80000"/>
              </a:lnSpc>
              <a:buFontTx/>
              <a:buBlip>
                <a:blip r:embed="rId2"/>
              </a:buBlip>
            </a:pPr>
            <a:r>
              <a:rPr lang="en-US" altLang="en-US" sz="2400" b="1" dirty="0"/>
              <a:t>Women in HVACR</a:t>
            </a:r>
          </a:p>
          <a:p>
            <a:pPr marL="0" indent="0" eaLnBrk="1" hangingPunct="1">
              <a:lnSpc>
                <a:spcPct val="80000"/>
              </a:lnSpc>
              <a:buNone/>
            </a:pPr>
            <a:r>
              <a:rPr lang="en-US" sz="2400" b="1" dirty="0">
                <a:hlinkClick r:id="rId4"/>
              </a:rPr>
              <a:t>https://www.womeninhvacr.org/</a:t>
            </a:r>
            <a:endParaRPr lang="en-US" altLang="en-US" sz="2400" b="1" dirty="0"/>
          </a:p>
          <a:p>
            <a:pPr eaLnBrk="1" hangingPunct="1">
              <a:lnSpc>
                <a:spcPct val="80000"/>
              </a:lnSpc>
              <a:buFontTx/>
              <a:buBlip>
                <a:blip r:embed="rId2"/>
              </a:buBlip>
            </a:pPr>
            <a:r>
              <a:rPr lang="en-US" altLang="en-US" sz="2400" b="1" dirty="0"/>
              <a:t>Society of Women Engineers (SWE)</a:t>
            </a:r>
          </a:p>
          <a:p>
            <a:pPr marL="0" indent="0" eaLnBrk="1" hangingPunct="1">
              <a:lnSpc>
                <a:spcPct val="80000"/>
              </a:lnSpc>
              <a:buNone/>
            </a:pPr>
            <a:r>
              <a:rPr lang="en-US" sz="2400" b="1" dirty="0">
                <a:hlinkClick r:id="rId5"/>
              </a:rPr>
              <a:t>http://societyofwomenengineers.swe.org/</a:t>
            </a:r>
            <a:endParaRPr lang="en-US" sz="2400" b="1" dirty="0"/>
          </a:p>
          <a:p>
            <a:pPr eaLnBrk="1" hangingPunct="1">
              <a:lnSpc>
                <a:spcPct val="80000"/>
              </a:lnSpc>
              <a:buFontTx/>
              <a:buBlip>
                <a:blip r:embed="rId2"/>
              </a:buBlip>
              <a:defRPr/>
            </a:pPr>
            <a:r>
              <a:rPr lang="en-US" sz="2400" b="1" dirty="0"/>
              <a:t>Women in Energy</a:t>
            </a:r>
          </a:p>
          <a:p>
            <a:pPr marL="0" indent="0" eaLnBrk="1" hangingPunct="1">
              <a:lnSpc>
                <a:spcPct val="80000"/>
              </a:lnSpc>
              <a:buNone/>
              <a:defRPr/>
            </a:pPr>
            <a:r>
              <a:rPr lang="en-US" sz="2400" b="1" dirty="0">
                <a:hlinkClick r:id="rId6"/>
              </a:rPr>
              <a:t>https://wewomeninenergy.com/</a:t>
            </a:r>
            <a:endParaRPr lang="en-US" sz="2400" b="1" dirty="0"/>
          </a:p>
          <a:p>
            <a:pPr marL="0" indent="0" algn="ctr" eaLnBrk="1" hangingPunct="1">
              <a:lnSpc>
                <a:spcPct val="80000"/>
              </a:lnSpc>
              <a:buNone/>
            </a:pPr>
            <a:r>
              <a:rPr lang="en-US" altLang="en-US" sz="2400" b="1" dirty="0"/>
              <a:t>…or other similar </a:t>
            </a:r>
            <a:r>
              <a:rPr lang="en-US" sz="2400" b="1" dirty="0"/>
              <a:t>female professional networking organizations</a:t>
            </a:r>
            <a:endParaRPr lang="en-US" altLang="en-US" sz="2400" b="1" dirty="0"/>
          </a:p>
        </p:txBody>
      </p:sp>
      <p:sp>
        <p:nvSpPr>
          <p:cNvPr id="33794" name="Title 1"/>
          <p:cNvSpPr>
            <a:spLocks noGrp="1"/>
          </p:cNvSpPr>
          <p:nvPr>
            <p:ph type="title"/>
          </p:nvPr>
        </p:nvSpPr>
        <p:spPr>
          <a:xfrm>
            <a:off x="1371600" y="152400"/>
            <a:ext cx="7772400" cy="1295400"/>
          </a:xfrm>
        </p:spPr>
        <p:txBody>
          <a:bodyPr/>
          <a:lstStyle/>
          <a:p>
            <a:r>
              <a:rPr lang="en-US" altLang="en-US" sz="2800" b="1" dirty="0"/>
              <a:t>Encourage your College to Form a Partnership with </a:t>
            </a:r>
            <a:r>
              <a:rPr lang="en-US" altLang="en-US" sz="2800" b="1"/>
              <a:t>Local F</a:t>
            </a:r>
            <a:r>
              <a:rPr lang="en-US" sz="2800" b="1"/>
              <a:t>emale Professional </a:t>
            </a:r>
            <a:r>
              <a:rPr lang="en-US" sz="2800" b="1" dirty="0"/>
              <a:t>Networking Organizations</a:t>
            </a:r>
            <a:endParaRPr lang="en-US" altLang="en-US" sz="2800" dirty="0"/>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4616" y="3124200"/>
            <a:ext cx="1969384" cy="1295400"/>
          </a:xfrm>
          <a:prstGeom prst="rect">
            <a:avLst/>
          </a:prstGeom>
        </p:spPr>
      </p:pic>
      <p:sp>
        <p:nvSpPr>
          <p:cNvPr id="5" name="TextBox 4"/>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spTree>
    <p:extLst>
      <p:ext uri="{BB962C8B-B14F-4D97-AF65-F5344CB8AC3E}">
        <p14:creationId xmlns:p14="http://schemas.microsoft.com/office/powerpoint/2010/main" val="1348363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ontent Placeholder 2"/>
          <p:cNvSpPr>
            <a:spLocks noGrp="1"/>
          </p:cNvSpPr>
          <p:nvPr>
            <p:ph idx="1"/>
          </p:nvPr>
        </p:nvSpPr>
        <p:spPr>
          <a:xfrm>
            <a:off x="1773524" y="1752600"/>
            <a:ext cx="7065675" cy="1447800"/>
          </a:xfrm>
        </p:spPr>
        <p:txBody>
          <a:bodyPr/>
          <a:lstStyle/>
          <a:p>
            <a:pPr eaLnBrk="1" hangingPunct="1">
              <a:lnSpc>
                <a:spcPct val="80000"/>
              </a:lnSpc>
              <a:buFontTx/>
              <a:buBlip>
                <a:blip r:embed="rId2"/>
              </a:buBlip>
            </a:pPr>
            <a:r>
              <a:rPr lang="en-US" altLang="en-US" sz="2800" b="1" dirty="0"/>
              <a:t>Such as the Women in HVACR or SWE Conferences or the Women in ASHRAE Meetings at ASHRAE Conferences and the AHR Expo…</a:t>
            </a:r>
            <a:endParaRPr lang="en-US" altLang="en-US" sz="2800" b="1" dirty="0">
              <a:ea typeface="Arial" charset="0"/>
              <a:cs typeface="Arial" charset="0"/>
            </a:endParaRPr>
          </a:p>
        </p:txBody>
      </p:sp>
      <p:sp>
        <p:nvSpPr>
          <p:cNvPr id="34818" name="Title 1"/>
          <p:cNvSpPr>
            <a:spLocks noGrp="1"/>
          </p:cNvSpPr>
          <p:nvPr>
            <p:ph type="title"/>
          </p:nvPr>
        </p:nvSpPr>
        <p:spPr>
          <a:xfrm>
            <a:off x="1524000" y="228600"/>
            <a:ext cx="7620000" cy="1295400"/>
          </a:xfrm>
        </p:spPr>
        <p:txBody>
          <a:bodyPr/>
          <a:lstStyle/>
          <a:p>
            <a:r>
              <a:rPr lang="en-US" altLang="en-US" sz="3200" b="1" dirty="0"/>
              <a:t>Encourage Faculty Members to Attend Women in Technology Related Events</a:t>
            </a:r>
            <a:r>
              <a:rPr lang="en-US" altLang="en-US" sz="3200" dirty="0"/>
              <a:t> </a:t>
            </a:r>
          </a:p>
        </p:txBody>
      </p:sp>
      <p:sp>
        <p:nvSpPr>
          <p:cNvPr id="6" name="TextBox 5"/>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98" y="4404697"/>
            <a:ext cx="8209748" cy="2453303"/>
          </a:xfrm>
          <a:prstGeom prst="rect">
            <a:avLst/>
          </a:prstGeom>
        </p:spPr>
      </p:pic>
    </p:spTree>
    <p:extLst>
      <p:ext uri="{BB962C8B-B14F-4D97-AF65-F5344CB8AC3E}">
        <p14:creationId xmlns:p14="http://schemas.microsoft.com/office/powerpoint/2010/main" val="116094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492" y="1676400"/>
            <a:ext cx="7644345" cy="4572000"/>
          </a:xfrm>
        </p:spPr>
        <p:txBody>
          <a:bodyPr/>
          <a:lstStyle/>
          <a:p>
            <a:pPr marL="0" indent="0" eaLnBrk="1" hangingPunct="1">
              <a:lnSpc>
                <a:spcPct val="80000"/>
              </a:lnSpc>
              <a:buNone/>
              <a:defRPr/>
            </a:pPr>
            <a:r>
              <a:rPr lang="en-US" sz="2800" b="1" dirty="0"/>
              <a:t>Such as a student branch of:</a:t>
            </a:r>
          </a:p>
          <a:p>
            <a:pPr eaLnBrk="1" hangingPunct="1">
              <a:lnSpc>
                <a:spcPct val="80000"/>
              </a:lnSpc>
              <a:buFontTx/>
              <a:buBlip>
                <a:blip r:embed="rId2"/>
              </a:buBlip>
              <a:defRPr/>
            </a:pPr>
            <a:r>
              <a:rPr lang="en-US" sz="2800" b="1" dirty="0"/>
              <a:t>Women in ASHRAE</a:t>
            </a:r>
          </a:p>
          <a:p>
            <a:pPr eaLnBrk="1" hangingPunct="1">
              <a:lnSpc>
                <a:spcPct val="80000"/>
              </a:lnSpc>
              <a:buFontTx/>
              <a:buBlip>
                <a:blip r:embed="rId2"/>
              </a:buBlip>
              <a:defRPr/>
            </a:pPr>
            <a:r>
              <a:rPr lang="en-US" sz="2800" b="1" dirty="0"/>
              <a:t>Women in HVACR</a:t>
            </a:r>
          </a:p>
          <a:p>
            <a:pPr eaLnBrk="1" hangingPunct="1">
              <a:lnSpc>
                <a:spcPct val="80000"/>
              </a:lnSpc>
              <a:buFontTx/>
              <a:buBlip>
                <a:blip r:embed="rId2"/>
              </a:buBlip>
              <a:defRPr/>
            </a:pPr>
            <a:r>
              <a:rPr lang="en-US" sz="2800" b="1" dirty="0"/>
              <a:t>SWE</a:t>
            </a:r>
          </a:p>
          <a:p>
            <a:pPr eaLnBrk="1" hangingPunct="1">
              <a:lnSpc>
                <a:spcPct val="80000"/>
              </a:lnSpc>
              <a:buFontTx/>
              <a:buBlip>
                <a:blip r:embed="rId2"/>
              </a:buBlip>
              <a:defRPr/>
            </a:pPr>
            <a:r>
              <a:rPr lang="en-US" sz="2800" b="1" dirty="0"/>
              <a:t>Women in Energy</a:t>
            </a:r>
          </a:p>
          <a:p>
            <a:pPr marL="0" indent="0" algn="ctr" eaLnBrk="1" hangingPunct="1">
              <a:lnSpc>
                <a:spcPct val="80000"/>
              </a:lnSpc>
              <a:buNone/>
              <a:defRPr/>
            </a:pPr>
            <a:r>
              <a:rPr lang="en-US" sz="2800" b="1" dirty="0"/>
              <a:t>or a similar female professional networking organization…</a:t>
            </a:r>
          </a:p>
        </p:txBody>
      </p:sp>
      <p:sp>
        <p:nvSpPr>
          <p:cNvPr id="40962" name="Title 1"/>
          <p:cNvSpPr>
            <a:spLocks noGrp="1"/>
          </p:cNvSpPr>
          <p:nvPr>
            <p:ph type="title"/>
          </p:nvPr>
        </p:nvSpPr>
        <p:spPr>
          <a:xfrm>
            <a:off x="1333500" y="152400"/>
            <a:ext cx="7696200" cy="1371600"/>
          </a:xfrm>
        </p:spPr>
        <p:txBody>
          <a:bodyPr/>
          <a:lstStyle/>
          <a:p>
            <a:r>
              <a:rPr lang="en-US" sz="3200" b="1" dirty="0"/>
              <a:t>Create a Student Club Related to a Female Professional Networking Organization</a:t>
            </a:r>
            <a:endParaRPr lang="en-US" altLang="en-US" sz="3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0242" y="4686300"/>
            <a:ext cx="3273758" cy="2171700"/>
          </a:xfrm>
          <a:prstGeom prst="rect">
            <a:avLst/>
          </a:prstGeom>
        </p:spPr>
      </p:pic>
      <p:sp>
        <p:nvSpPr>
          <p:cNvPr id="5" name="TextBox 4"/>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9744" y="4686300"/>
            <a:ext cx="4161905" cy="2171700"/>
          </a:xfrm>
          <a:prstGeom prst="rect">
            <a:avLst/>
          </a:prstGeom>
        </p:spPr>
      </p:pic>
    </p:spTree>
    <p:extLst>
      <p:ext uri="{BB962C8B-B14F-4D97-AF65-F5344CB8AC3E}">
        <p14:creationId xmlns:p14="http://schemas.microsoft.com/office/powerpoint/2010/main" val="2428885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Content Placeholder 2"/>
          <p:cNvSpPr>
            <a:spLocks noGrp="1"/>
          </p:cNvSpPr>
          <p:nvPr>
            <p:ph idx="1"/>
          </p:nvPr>
        </p:nvSpPr>
        <p:spPr>
          <a:xfrm>
            <a:off x="1752600" y="1752600"/>
            <a:ext cx="7239000" cy="2057400"/>
          </a:xfrm>
        </p:spPr>
        <p:txBody>
          <a:bodyPr/>
          <a:lstStyle/>
          <a:p>
            <a:pPr eaLnBrk="1" hangingPunct="1">
              <a:lnSpc>
                <a:spcPct val="80000"/>
              </a:lnSpc>
              <a:buFontTx/>
              <a:buBlip>
                <a:blip r:embed="rId2"/>
              </a:buBlip>
            </a:pPr>
            <a:r>
              <a:rPr lang="en-US" altLang="en-US" sz="2800" b="1" dirty="0"/>
              <a:t>Such as </a:t>
            </a:r>
            <a:r>
              <a:rPr lang="en-US" altLang="en-US" sz="2800" b="1" dirty="0" err="1"/>
              <a:t>MentorNet</a:t>
            </a:r>
            <a:r>
              <a:rPr lang="en-US" altLang="en-US" sz="2800" b="1" dirty="0"/>
              <a:t> to provide students with free protégé experiences…</a:t>
            </a:r>
          </a:p>
        </p:txBody>
      </p:sp>
      <p:sp>
        <p:nvSpPr>
          <p:cNvPr id="38914" name="Title 1"/>
          <p:cNvSpPr>
            <a:spLocks noGrp="1"/>
          </p:cNvSpPr>
          <p:nvPr>
            <p:ph type="title"/>
          </p:nvPr>
        </p:nvSpPr>
        <p:spPr>
          <a:xfrm>
            <a:off x="1600200" y="152400"/>
            <a:ext cx="7391400" cy="1371600"/>
          </a:xfrm>
        </p:spPr>
        <p:txBody>
          <a:bodyPr/>
          <a:lstStyle/>
          <a:p>
            <a:r>
              <a:rPr lang="en-US" altLang="en-US" sz="3200" b="1" dirty="0"/>
              <a:t>Form a Partnership Between the College and Online Mentoring Programs</a:t>
            </a:r>
            <a:endParaRPr lang="en-US" alt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710" y="4038600"/>
            <a:ext cx="7705290" cy="2819399"/>
          </a:xfrm>
          <a:prstGeom prst="rect">
            <a:avLst/>
          </a:prstGeom>
        </p:spPr>
      </p:pic>
      <p:sp>
        <p:nvSpPr>
          <p:cNvPr id="5" name="TextBox 4"/>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spTree>
    <p:extLst>
      <p:ext uri="{BB962C8B-B14F-4D97-AF65-F5344CB8AC3E}">
        <p14:creationId xmlns:p14="http://schemas.microsoft.com/office/powerpoint/2010/main" val="3900115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2"/>
          <p:cNvSpPr>
            <a:spLocks noGrp="1"/>
          </p:cNvSpPr>
          <p:nvPr>
            <p:ph idx="1"/>
          </p:nvPr>
        </p:nvSpPr>
        <p:spPr>
          <a:xfrm>
            <a:off x="1562100" y="1676400"/>
            <a:ext cx="7239000" cy="2667000"/>
          </a:xfrm>
        </p:spPr>
        <p:txBody>
          <a:bodyPr/>
          <a:lstStyle/>
          <a:p>
            <a:pPr eaLnBrk="1" hangingPunct="1">
              <a:lnSpc>
                <a:spcPct val="80000"/>
              </a:lnSpc>
              <a:buFontTx/>
              <a:buBlip>
                <a:blip r:embed="rId2"/>
              </a:buBlip>
            </a:pPr>
            <a:r>
              <a:rPr lang="en-US" altLang="en-US" sz="2800" b="1" dirty="0"/>
              <a:t>Where every first year female technology student is assigned to two second year female technology students to network and support each other… </a:t>
            </a:r>
          </a:p>
        </p:txBody>
      </p:sp>
      <p:sp>
        <p:nvSpPr>
          <p:cNvPr id="41986" name="Title 1"/>
          <p:cNvSpPr>
            <a:spLocks noGrp="1"/>
          </p:cNvSpPr>
          <p:nvPr>
            <p:ph type="title"/>
          </p:nvPr>
        </p:nvSpPr>
        <p:spPr/>
        <p:txBody>
          <a:bodyPr/>
          <a:lstStyle/>
          <a:p>
            <a:r>
              <a:rPr lang="en-US" altLang="en-US" sz="3200" b="1" dirty="0"/>
              <a:t>Implement a Peer Coaching Program</a:t>
            </a:r>
            <a:endParaRPr lang="en-US" alt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4232969"/>
            <a:ext cx="2743200" cy="262503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0207" y="4222083"/>
            <a:ext cx="2704679" cy="2635916"/>
          </a:xfrm>
          <a:prstGeom prst="rect">
            <a:avLst/>
          </a:prstGeom>
        </p:spPr>
      </p:pic>
      <p:sp>
        <p:nvSpPr>
          <p:cNvPr id="6" name="TextBox 5"/>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spTree>
    <p:extLst>
      <p:ext uri="{BB962C8B-B14F-4D97-AF65-F5344CB8AC3E}">
        <p14:creationId xmlns:p14="http://schemas.microsoft.com/office/powerpoint/2010/main" val="1383782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a:xfrm>
            <a:off x="1539138" y="1666568"/>
            <a:ext cx="7475849" cy="2286000"/>
          </a:xfrm>
        </p:spPr>
        <p:txBody>
          <a:bodyPr/>
          <a:lstStyle/>
          <a:p>
            <a:pPr eaLnBrk="1" hangingPunct="1">
              <a:lnSpc>
                <a:spcPct val="80000"/>
              </a:lnSpc>
              <a:buFontTx/>
              <a:buBlip>
                <a:blip r:embed="rId2"/>
              </a:buBlip>
            </a:pPr>
            <a:r>
              <a:rPr lang="en-US" altLang="en-US" sz="2800" b="1" dirty="0"/>
              <a:t>Such as time management, </a:t>
            </a:r>
            <a:r>
              <a:rPr lang="en-US" sz="2800" b="1" dirty="0"/>
              <a:t>team work, communication, organization, effective study strategies, and how to find and use one’s natural strengths…</a:t>
            </a:r>
          </a:p>
        </p:txBody>
      </p:sp>
      <p:sp>
        <p:nvSpPr>
          <p:cNvPr id="31746" name="Title 1"/>
          <p:cNvSpPr>
            <a:spLocks noGrp="1"/>
          </p:cNvSpPr>
          <p:nvPr>
            <p:ph type="title"/>
          </p:nvPr>
        </p:nvSpPr>
        <p:spPr>
          <a:xfrm>
            <a:off x="1219200" y="152400"/>
            <a:ext cx="7780649" cy="1295400"/>
          </a:xfrm>
        </p:spPr>
        <p:txBody>
          <a:bodyPr/>
          <a:lstStyle/>
          <a:p>
            <a:r>
              <a:rPr lang="en-US" altLang="en-US" sz="3200" b="1" dirty="0"/>
              <a:t>Weave throughout your introductory courses various “Student Success” related topics</a:t>
            </a:r>
            <a:endParaRPr lang="en-US" altLang="en-US"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4419600"/>
            <a:ext cx="3829263" cy="216928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9878" y="4191000"/>
            <a:ext cx="3584121" cy="2669583"/>
          </a:xfrm>
          <a:prstGeom prst="rect">
            <a:avLst/>
          </a:prstGeom>
        </p:spPr>
      </p:pic>
      <p:sp>
        <p:nvSpPr>
          <p:cNvPr id="7" name="TextBox 6"/>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spTree>
    <p:extLst>
      <p:ext uri="{BB962C8B-B14F-4D97-AF65-F5344CB8AC3E}">
        <p14:creationId xmlns:p14="http://schemas.microsoft.com/office/powerpoint/2010/main" val="807135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ontent Placeholder 2"/>
          <p:cNvSpPr>
            <a:spLocks noGrp="1"/>
          </p:cNvSpPr>
          <p:nvPr>
            <p:ph idx="1"/>
          </p:nvPr>
        </p:nvSpPr>
        <p:spPr>
          <a:xfrm>
            <a:off x="1676400" y="1752600"/>
            <a:ext cx="7239000" cy="1676400"/>
          </a:xfrm>
        </p:spPr>
        <p:txBody>
          <a:bodyPr/>
          <a:lstStyle/>
          <a:p>
            <a:pPr eaLnBrk="1" hangingPunct="1">
              <a:lnSpc>
                <a:spcPct val="80000"/>
              </a:lnSpc>
              <a:buFontTx/>
              <a:buBlip>
                <a:blip r:embed="rId2"/>
              </a:buBlip>
            </a:pPr>
            <a:r>
              <a:rPr lang="en-US" altLang="en-US" b="1"/>
              <a:t>On </a:t>
            </a:r>
            <a:r>
              <a:rPr lang="en-US" altLang="en-US" b="1" dirty="0"/>
              <a:t>line, at night, and on different campuses of the college…</a:t>
            </a:r>
          </a:p>
        </p:txBody>
      </p:sp>
      <p:sp>
        <p:nvSpPr>
          <p:cNvPr id="35842" name="Title 1"/>
          <p:cNvSpPr>
            <a:spLocks noGrp="1"/>
          </p:cNvSpPr>
          <p:nvPr>
            <p:ph type="title"/>
          </p:nvPr>
        </p:nvSpPr>
        <p:spPr/>
        <p:txBody>
          <a:bodyPr/>
          <a:lstStyle/>
          <a:p>
            <a:r>
              <a:rPr lang="en-US" altLang="en-US" sz="3200" b="1" dirty="0"/>
              <a:t>Offer more sections of the same technology courses</a:t>
            </a:r>
            <a:endParaRPr lang="en-US" altLang="en-US" sz="3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505200"/>
            <a:ext cx="6009308" cy="3352800"/>
          </a:xfrm>
          <a:prstGeom prst="rect">
            <a:avLst/>
          </a:prstGeom>
        </p:spPr>
      </p:pic>
      <p:sp>
        <p:nvSpPr>
          <p:cNvPr id="5" name="TextBox 4"/>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spTree>
    <p:extLst>
      <p:ext uri="{BB962C8B-B14F-4D97-AF65-F5344CB8AC3E}">
        <p14:creationId xmlns:p14="http://schemas.microsoft.com/office/powerpoint/2010/main" val="1909966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2"/>
          <p:cNvSpPr>
            <a:spLocks noGrp="1"/>
          </p:cNvSpPr>
          <p:nvPr>
            <p:ph idx="1"/>
          </p:nvPr>
        </p:nvSpPr>
        <p:spPr>
          <a:xfrm>
            <a:off x="1752600" y="1633917"/>
            <a:ext cx="7239000" cy="2941672"/>
          </a:xfrm>
        </p:spPr>
        <p:txBody>
          <a:bodyPr/>
          <a:lstStyle/>
          <a:p>
            <a:pPr eaLnBrk="1" hangingPunct="1">
              <a:lnSpc>
                <a:spcPct val="80000"/>
              </a:lnSpc>
              <a:buFontTx/>
              <a:buBlip>
                <a:blip r:embed="rId2"/>
              </a:buBlip>
            </a:pPr>
            <a:r>
              <a:rPr lang="en-US" altLang="en-US" sz="2800" b="1" dirty="0"/>
              <a:t>Provide female students with a variety of resources such as networking opportunities, internships, scholarship opportunities related to tuition or certification exam costs, and tutoring sessions…</a:t>
            </a:r>
          </a:p>
        </p:txBody>
      </p:sp>
      <p:sp>
        <p:nvSpPr>
          <p:cNvPr id="30722" name="Title 1"/>
          <p:cNvSpPr>
            <a:spLocks noGrp="1"/>
          </p:cNvSpPr>
          <p:nvPr>
            <p:ph type="title"/>
          </p:nvPr>
        </p:nvSpPr>
        <p:spPr>
          <a:xfrm>
            <a:off x="1752600" y="152400"/>
            <a:ext cx="7086600" cy="1405900"/>
          </a:xfrm>
        </p:spPr>
        <p:txBody>
          <a:bodyPr/>
          <a:lstStyle/>
          <a:p>
            <a:r>
              <a:rPr lang="en-US" altLang="en-US" sz="3200" b="1" dirty="0"/>
              <a:t>Modify your Department’s</a:t>
            </a:r>
            <a:br>
              <a:rPr lang="en-US" altLang="en-US" sz="3200" b="1" dirty="0"/>
            </a:br>
            <a:r>
              <a:rPr lang="en-US" altLang="en-US" sz="3200" b="1" dirty="0"/>
              <a:t>Web Page to Promote</a:t>
            </a:r>
            <a:br>
              <a:rPr lang="en-US" altLang="en-US" sz="3200" b="1" dirty="0"/>
            </a:br>
            <a:r>
              <a:rPr lang="en-US" altLang="en-US" sz="3200" b="1" dirty="0"/>
              <a:t>Women in Technology</a:t>
            </a:r>
            <a:endParaRPr lang="en-US" altLang="en-US" sz="3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2570" y="4651206"/>
            <a:ext cx="3351430" cy="2213389"/>
          </a:xfrm>
          <a:prstGeom prst="rect">
            <a:avLst/>
          </a:prstGeom>
        </p:spPr>
      </p:pic>
      <p:sp>
        <p:nvSpPr>
          <p:cNvPr id="7" name="TextBox 6"/>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pic>
        <p:nvPicPr>
          <p:cNvPr id="3" name="Picture 2"/>
          <p:cNvPicPr>
            <a:picLocks noChangeAspect="1"/>
          </p:cNvPicPr>
          <p:nvPr/>
        </p:nvPicPr>
        <p:blipFill>
          <a:blip r:embed="rId4"/>
          <a:stretch>
            <a:fillRect/>
          </a:stretch>
        </p:blipFill>
        <p:spPr>
          <a:xfrm>
            <a:off x="1447800" y="4674220"/>
            <a:ext cx="3581399" cy="2183780"/>
          </a:xfrm>
          <a:prstGeom prst="rect">
            <a:avLst/>
          </a:prstGeom>
        </p:spPr>
      </p:pic>
    </p:spTree>
    <p:extLst>
      <p:ext uri="{BB962C8B-B14F-4D97-AF65-F5344CB8AC3E}">
        <p14:creationId xmlns:p14="http://schemas.microsoft.com/office/powerpoint/2010/main" val="1680155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14"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4E44CD4-B1B4-4185-9D20-D7681339D488}"/>
              </a:ext>
            </a:extLst>
          </p:cNvPr>
          <p:cNvSpPr>
            <a:spLocks noGrp="1"/>
          </p:cNvSpPr>
          <p:nvPr>
            <p:ph type="title"/>
          </p:nvPr>
        </p:nvSpPr>
        <p:spPr>
          <a:xfrm>
            <a:off x="628651" y="963877"/>
            <a:ext cx="2620772" cy="4930246"/>
          </a:xfrm>
        </p:spPr>
        <p:txBody>
          <a:bodyPr>
            <a:normAutofit/>
          </a:bodyPr>
          <a:lstStyle/>
          <a:p>
            <a:pPr algn="r"/>
            <a:r>
              <a:rPr lang="en-US" dirty="0">
                <a:solidFill>
                  <a:schemeClr val="accent1"/>
                </a:solidFill>
              </a:rPr>
              <a:t>Today’s Webinar Format</a:t>
            </a:r>
          </a:p>
        </p:txBody>
      </p:sp>
      <p:sp>
        <p:nvSpPr>
          <p:cNvPr id="15" name="Content Placeholder 2">
            <a:extLst>
              <a:ext uri="{FF2B5EF4-FFF2-40B4-BE49-F238E27FC236}">
                <a16:creationId xmlns:a16="http://schemas.microsoft.com/office/drawing/2014/main" id="{BF0165B2-823B-4BB8-83A7-C38C1A878A84}"/>
              </a:ext>
            </a:extLst>
          </p:cNvPr>
          <p:cNvSpPr>
            <a:spLocks noGrp="1"/>
          </p:cNvSpPr>
          <p:nvPr>
            <p:ph idx="1"/>
          </p:nvPr>
        </p:nvSpPr>
        <p:spPr>
          <a:xfrm>
            <a:off x="3732026" y="963877"/>
            <a:ext cx="4783327" cy="4930246"/>
          </a:xfrm>
        </p:spPr>
        <p:txBody>
          <a:bodyPr anchor="ctr">
            <a:normAutofit/>
          </a:bodyPr>
          <a:lstStyle/>
          <a:p>
            <a:r>
              <a:rPr lang="en-US" sz="2400" dirty="0"/>
              <a:t>We will end promptly at the hour.</a:t>
            </a:r>
          </a:p>
          <a:p>
            <a:r>
              <a:rPr lang="en-US" sz="2400" dirty="0"/>
              <a:t>All attendees will be muted. </a:t>
            </a:r>
          </a:p>
          <a:p>
            <a:r>
              <a:rPr lang="en-US" sz="2400" dirty="0"/>
              <a:t>You may submit questions by using the question tool; if there is time at the end of the session we will answer as many questions as possible.</a:t>
            </a:r>
          </a:p>
          <a:p>
            <a:r>
              <a:rPr lang="en-US" sz="2400" dirty="0"/>
              <a:t>This webinar will be recorded; the recording will be posted to the BEST Center website: www.bestctr.org</a:t>
            </a:r>
          </a:p>
        </p:txBody>
      </p:sp>
    </p:spTree>
    <p:extLst>
      <p:ext uri="{BB962C8B-B14F-4D97-AF65-F5344CB8AC3E}">
        <p14:creationId xmlns:p14="http://schemas.microsoft.com/office/powerpoint/2010/main" val="3598016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Content Placeholder 2"/>
          <p:cNvSpPr>
            <a:spLocks noGrp="1"/>
          </p:cNvSpPr>
          <p:nvPr>
            <p:ph idx="1"/>
          </p:nvPr>
        </p:nvSpPr>
        <p:spPr>
          <a:xfrm>
            <a:off x="1676400" y="1676399"/>
            <a:ext cx="7467600" cy="4991101"/>
          </a:xfrm>
        </p:spPr>
        <p:txBody>
          <a:bodyPr/>
          <a:lstStyle/>
          <a:p>
            <a:pPr eaLnBrk="1" hangingPunct="1">
              <a:lnSpc>
                <a:spcPct val="80000"/>
              </a:lnSpc>
              <a:buFontTx/>
              <a:buBlip>
                <a:blip r:embed="rId2"/>
              </a:buBlip>
            </a:pPr>
            <a:r>
              <a:rPr lang="en-US" altLang="en-US" sz="2800" b="1" dirty="0"/>
              <a:t>Such as program brochures, banners, tri-folds, posters, and program web page…</a:t>
            </a:r>
          </a:p>
          <a:p>
            <a:pPr marL="0" indent="0" algn="ctr" eaLnBrk="1" hangingPunct="1">
              <a:lnSpc>
                <a:spcPct val="80000"/>
              </a:lnSpc>
              <a:buNone/>
            </a:pPr>
            <a:r>
              <a:rPr lang="en-US" altLang="en-US" sz="2800" b="1" i="1" dirty="0"/>
              <a:t>A picture truly is worth a thousand words!</a:t>
            </a:r>
          </a:p>
        </p:txBody>
      </p:sp>
      <p:sp>
        <p:nvSpPr>
          <p:cNvPr id="44034" name="Title 1"/>
          <p:cNvSpPr>
            <a:spLocks noGrp="1"/>
          </p:cNvSpPr>
          <p:nvPr>
            <p:ph type="title"/>
          </p:nvPr>
        </p:nvSpPr>
        <p:spPr>
          <a:xfrm>
            <a:off x="1447800" y="209226"/>
            <a:ext cx="7696200" cy="1257300"/>
          </a:xfrm>
        </p:spPr>
        <p:txBody>
          <a:bodyPr/>
          <a:lstStyle/>
          <a:p>
            <a:r>
              <a:rPr lang="en-US" altLang="en-US" sz="2800" b="1" dirty="0"/>
              <a:t>Include Images of Female Technicians and Technology Students on Your College’s Marketing Related Materials</a:t>
            </a:r>
            <a:endParaRPr lang="en-US" altLang="en-US" sz="2800" dirty="0"/>
          </a:p>
        </p:txBody>
      </p:sp>
      <p:sp>
        <p:nvSpPr>
          <p:cNvPr id="7" name="TextBox 6"/>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866900" y="3546381"/>
            <a:ext cx="6858000" cy="331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8243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Content Placeholder 2"/>
          <p:cNvSpPr>
            <a:spLocks noGrp="1"/>
          </p:cNvSpPr>
          <p:nvPr>
            <p:ph idx="1"/>
          </p:nvPr>
        </p:nvSpPr>
        <p:spPr>
          <a:xfrm>
            <a:off x="1447800" y="1676400"/>
            <a:ext cx="7502865" cy="2514600"/>
          </a:xfrm>
        </p:spPr>
        <p:txBody>
          <a:bodyPr/>
          <a:lstStyle/>
          <a:p>
            <a:pPr eaLnBrk="1" hangingPunct="1">
              <a:lnSpc>
                <a:spcPct val="80000"/>
              </a:lnSpc>
              <a:buBlip>
                <a:blip r:embed="rId2"/>
              </a:buBlip>
            </a:pPr>
            <a:r>
              <a:rPr lang="en-US" altLang="en-US" sz="2400" b="1" dirty="0"/>
              <a:t>Such as a “Teach-In”, a Boys and Girls Club hands on workshop, National Engineers Week’s “Introduce a Girl to Engineering Day”, Expanding Your Horizons program, The Girl Scout Engineering Saturday program, SWE’s Discover! Program, or a </a:t>
            </a:r>
            <a:r>
              <a:rPr lang="en-US" sz="2400" b="1" dirty="0"/>
              <a:t>Parent / 5</a:t>
            </a:r>
            <a:r>
              <a:rPr lang="en-US" sz="2400" b="1" baseline="30000" dirty="0"/>
              <a:t>th</a:t>
            </a:r>
            <a:r>
              <a:rPr lang="en-US" sz="2400" b="1" dirty="0"/>
              <a:t> Grade Daughter TEA </a:t>
            </a:r>
            <a:r>
              <a:rPr lang="en-US" sz="2400" b="1" i="1" dirty="0"/>
              <a:t>(Technology Engineering Aptitude)</a:t>
            </a:r>
            <a:r>
              <a:rPr lang="en-US" sz="2400" b="1" dirty="0"/>
              <a:t> Workshop…</a:t>
            </a:r>
            <a:endParaRPr lang="en-US" altLang="en-US" sz="2400" b="1" dirty="0"/>
          </a:p>
        </p:txBody>
      </p:sp>
      <p:sp>
        <p:nvSpPr>
          <p:cNvPr id="44034" name="Title 1"/>
          <p:cNvSpPr>
            <a:spLocks noGrp="1"/>
          </p:cNvSpPr>
          <p:nvPr>
            <p:ph type="title"/>
          </p:nvPr>
        </p:nvSpPr>
        <p:spPr>
          <a:xfrm>
            <a:off x="1752600" y="228600"/>
            <a:ext cx="7198066" cy="1066800"/>
          </a:xfrm>
        </p:spPr>
        <p:txBody>
          <a:bodyPr/>
          <a:lstStyle/>
          <a:p>
            <a:r>
              <a:rPr lang="en-US" altLang="en-US" sz="3200" b="1" dirty="0"/>
              <a:t>Participate Annually in Various K-12 Outreach Programs</a:t>
            </a:r>
            <a:endParaRPr lang="en-US" altLang="en-US" sz="3200" dirty="0"/>
          </a:p>
        </p:txBody>
      </p:sp>
      <p:sp>
        <p:nvSpPr>
          <p:cNvPr id="6" name="TextBox 5"/>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sp>
        <p:nvSpPr>
          <p:cNvPr id="9" name="TextBox 8"/>
          <p:cNvSpPr txBox="1"/>
          <p:nvPr/>
        </p:nvSpPr>
        <p:spPr>
          <a:xfrm>
            <a:off x="2514600" y="4703773"/>
            <a:ext cx="2321264"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333333"/>
                </a:solidFill>
                <a:effectLst/>
                <a:uLnTx/>
                <a:uFillTx/>
                <a:latin typeface="Arial" charset="0"/>
                <a:ea typeface="+mn-ea"/>
                <a:cs typeface="+mn-cs"/>
              </a:rPr>
              <a:t>Refrigeration Cycle Hands 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333333"/>
                </a:solidFill>
                <a:effectLst/>
                <a:uLnTx/>
                <a:uFillTx/>
                <a:latin typeface="Arial" charset="0"/>
                <a:ea typeface="+mn-ea"/>
                <a:cs typeface="+mn-cs"/>
              </a:rPr>
              <a:t>5th Grader Outreach Activity</a:t>
            </a:r>
            <a:endParaRPr kumimoji="0" lang="en-US" sz="1800" b="1" i="0" u="none" strike="noStrike" kern="1200" cap="none" spc="0" normalizeH="0" baseline="0" noProof="0" dirty="0">
              <a:ln>
                <a:noFill/>
              </a:ln>
              <a:solidFill>
                <a:srgbClr val="333333"/>
              </a:solidFill>
              <a:effectLst/>
              <a:uLnTx/>
              <a:uFillTx/>
              <a:latin typeface="Arial" charset="0"/>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191466" y="3886199"/>
            <a:ext cx="3759199" cy="2819399"/>
          </a:xfrm>
          <a:prstGeom prst="rect">
            <a:avLst/>
          </a:prstGeom>
        </p:spPr>
      </p:pic>
    </p:spTree>
    <p:extLst>
      <p:ext uri="{BB962C8B-B14F-4D97-AF65-F5344CB8AC3E}">
        <p14:creationId xmlns:p14="http://schemas.microsoft.com/office/powerpoint/2010/main" val="3577449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p:cNvSpPr>
            <a:spLocks noGrp="1"/>
          </p:cNvSpPr>
          <p:nvPr>
            <p:ph idx="1"/>
          </p:nvPr>
        </p:nvSpPr>
        <p:spPr>
          <a:xfrm>
            <a:off x="1524000" y="1752600"/>
            <a:ext cx="7543800" cy="2514600"/>
          </a:xfrm>
        </p:spPr>
        <p:txBody>
          <a:bodyPr/>
          <a:lstStyle/>
          <a:p>
            <a:pPr eaLnBrk="1" hangingPunct="1">
              <a:lnSpc>
                <a:spcPct val="80000"/>
              </a:lnSpc>
              <a:buFontTx/>
              <a:buBlip>
                <a:blip r:embed="rId2"/>
              </a:buBlip>
            </a:pPr>
            <a:r>
              <a:rPr lang="en-US" altLang="en-US" sz="2800" b="1" dirty="0"/>
              <a:t>For 5</a:t>
            </a:r>
            <a:r>
              <a:rPr lang="en-US" altLang="en-US" sz="2800" b="1" baseline="30000" dirty="0"/>
              <a:t>th</a:t>
            </a:r>
            <a:r>
              <a:rPr lang="en-US" altLang="en-US" sz="2800" b="1" dirty="0"/>
              <a:t> grade through high school female students that include hands-on STEAM related activities…</a:t>
            </a:r>
          </a:p>
        </p:txBody>
      </p:sp>
      <p:sp>
        <p:nvSpPr>
          <p:cNvPr id="43010" name="Title 1"/>
          <p:cNvSpPr>
            <a:spLocks noGrp="1"/>
          </p:cNvSpPr>
          <p:nvPr>
            <p:ph type="title"/>
          </p:nvPr>
        </p:nvSpPr>
        <p:spPr>
          <a:xfrm>
            <a:off x="1752599" y="152400"/>
            <a:ext cx="7071101" cy="1371600"/>
          </a:xfrm>
        </p:spPr>
        <p:txBody>
          <a:bodyPr/>
          <a:lstStyle/>
          <a:p>
            <a:r>
              <a:rPr lang="en-US" altLang="en-US" sz="3200" b="1" dirty="0"/>
              <a:t>Hold Technology Related Summer Camps</a:t>
            </a:r>
            <a:endParaRPr lang="en-US" altLang="en-US" sz="3200" dirty="0"/>
          </a:p>
        </p:txBody>
      </p:sp>
      <p:sp>
        <p:nvSpPr>
          <p:cNvPr id="7" name="TextBox 6"/>
          <p:cNvSpPr txBox="1"/>
          <p:nvPr/>
        </p:nvSpPr>
        <p:spPr>
          <a:xfrm rot="16200000">
            <a:off x="-1441431" y="2971664"/>
            <a:ext cx="41665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98462C"/>
                </a:solidFill>
                <a:effectLst/>
                <a:uLnTx/>
                <a:uFillTx/>
                <a:latin typeface="Arial" charset="0"/>
                <a:ea typeface="+mn-ea"/>
                <a:cs typeface="+mn-cs"/>
              </a:rPr>
              <a:t>RECOMMENDATION</a:t>
            </a:r>
          </a:p>
        </p:txBody>
      </p:sp>
      <p:pic>
        <p:nvPicPr>
          <p:cNvPr id="8" name="Picture 2" descr="F:\Solar Photos\2014-12-06_073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794062" y="3328280"/>
            <a:ext cx="3276599" cy="3080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4183003"/>
            <a:ext cx="3581400" cy="2674996"/>
          </a:xfrm>
          <a:prstGeom prst="rect">
            <a:avLst/>
          </a:prstGeom>
        </p:spPr>
      </p:pic>
    </p:spTree>
    <p:extLst>
      <p:ext uri="{BB962C8B-B14F-4D97-AF65-F5344CB8AC3E}">
        <p14:creationId xmlns:p14="http://schemas.microsoft.com/office/powerpoint/2010/main" val="2468613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002778" y="82322"/>
            <a:ext cx="6400800" cy="1066800"/>
          </a:xfrm>
        </p:spPr>
        <p:txBody>
          <a:bodyPr/>
          <a:lstStyle/>
          <a:p>
            <a:pPr eaLnBrk="1" hangingPunct="1"/>
            <a:r>
              <a:rPr lang="en-US" altLang="en-US" sz="3200" dirty="0"/>
              <a:t>Concepts to Emphasize When Doing K-12 Outreach</a:t>
            </a:r>
          </a:p>
        </p:txBody>
      </p:sp>
      <p:sp>
        <p:nvSpPr>
          <p:cNvPr id="4099" name="Rectangle 3"/>
          <p:cNvSpPr>
            <a:spLocks noGrp="1" noChangeArrowheads="1"/>
          </p:cNvSpPr>
          <p:nvPr>
            <p:ph type="body" idx="1"/>
          </p:nvPr>
        </p:nvSpPr>
        <p:spPr>
          <a:xfrm>
            <a:off x="2084144" y="1297982"/>
            <a:ext cx="7009056" cy="5407618"/>
          </a:xfrm>
        </p:spPr>
        <p:txBody>
          <a:bodyPr/>
          <a:lstStyle/>
          <a:p>
            <a:pPr eaLnBrk="1" hangingPunct="1">
              <a:lnSpc>
                <a:spcPct val="80000"/>
              </a:lnSpc>
              <a:buFontTx/>
              <a:buNone/>
            </a:pPr>
            <a:endParaRPr lang="en-US" altLang="en-US" sz="2400" dirty="0"/>
          </a:p>
          <a:p>
            <a:pPr eaLnBrk="1" hangingPunct="1">
              <a:lnSpc>
                <a:spcPct val="80000"/>
              </a:lnSpc>
              <a:buBlip>
                <a:blip r:embed="rId2"/>
              </a:buBlip>
            </a:pPr>
            <a:r>
              <a:rPr lang="en-US" altLang="en-US" sz="2400" b="1" dirty="0">
                <a:ea typeface="Arial" charset="0"/>
                <a:cs typeface="Arial" charset="0"/>
              </a:rPr>
              <a:t>You'll have the POWER to make a</a:t>
            </a:r>
          </a:p>
          <a:p>
            <a:pPr marL="0" indent="0" algn="ctr" eaLnBrk="1" hangingPunct="1">
              <a:lnSpc>
                <a:spcPct val="80000"/>
              </a:lnSpc>
              <a:buNone/>
            </a:pPr>
            <a:r>
              <a:rPr lang="en-US" altLang="en-US" sz="2400" b="1" dirty="0">
                <a:ea typeface="Arial" charset="0"/>
                <a:cs typeface="Arial" charset="0"/>
              </a:rPr>
              <a:t>difference!</a:t>
            </a:r>
          </a:p>
          <a:p>
            <a:pPr marL="0" indent="0" algn="ctr" eaLnBrk="1" hangingPunct="1">
              <a:lnSpc>
                <a:spcPct val="80000"/>
              </a:lnSpc>
              <a:buNone/>
            </a:pPr>
            <a:endParaRPr lang="en-US" altLang="en-US" sz="800" b="1" dirty="0">
              <a:ea typeface="Arial" charset="0"/>
              <a:cs typeface="Arial" charset="0"/>
            </a:endParaRPr>
          </a:p>
          <a:p>
            <a:pPr eaLnBrk="1" hangingPunct="1">
              <a:lnSpc>
                <a:spcPct val="80000"/>
              </a:lnSpc>
              <a:buBlip>
                <a:blip r:embed="rId2"/>
              </a:buBlip>
            </a:pPr>
            <a:r>
              <a:rPr lang="en-US" altLang="en-US" sz="2400" b="1" dirty="0">
                <a:ea typeface="Arial" charset="0"/>
                <a:cs typeface="Arial" charset="0"/>
              </a:rPr>
              <a:t>You'll be working with other talented people!</a:t>
            </a:r>
          </a:p>
          <a:p>
            <a:pPr marL="0" indent="0" algn="ctr" eaLnBrk="1" hangingPunct="1">
              <a:lnSpc>
                <a:spcPct val="80000"/>
              </a:lnSpc>
              <a:buNone/>
            </a:pPr>
            <a:r>
              <a:rPr lang="en-US" altLang="en-US" sz="2400" b="1" i="1" dirty="0">
                <a:ea typeface="Arial" charset="0"/>
                <a:cs typeface="Arial" charset="0"/>
              </a:rPr>
              <a:t>Technology is a team effort</a:t>
            </a:r>
            <a:r>
              <a:rPr lang="en-US" altLang="en-US" sz="2400" dirty="0">
                <a:ea typeface="Arial" charset="0"/>
                <a:cs typeface="Arial" charset="0"/>
              </a:rPr>
              <a:t>…</a:t>
            </a:r>
          </a:p>
          <a:p>
            <a:pPr marL="0" indent="0" algn="ctr" eaLnBrk="1" hangingPunct="1">
              <a:lnSpc>
                <a:spcPct val="80000"/>
              </a:lnSpc>
              <a:buNone/>
            </a:pPr>
            <a:endParaRPr lang="en-US" altLang="en-US" sz="800" b="1" dirty="0">
              <a:ea typeface="Arial" charset="0"/>
              <a:cs typeface="Arial" charset="0"/>
            </a:endParaRPr>
          </a:p>
          <a:p>
            <a:pPr eaLnBrk="1" hangingPunct="1">
              <a:lnSpc>
                <a:spcPct val="80000"/>
              </a:lnSpc>
              <a:buBlip>
                <a:blip r:embed="rId2"/>
              </a:buBlip>
            </a:pPr>
            <a:r>
              <a:rPr lang="en-US" altLang="en-US" sz="2400" b="1" dirty="0">
                <a:ea typeface="Arial" charset="0"/>
                <a:cs typeface="Arial" charset="0"/>
              </a:rPr>
              <a:t>You'll have money and job security!</a:t>
            </a:r>
          </a:p>
          <a:p>
            <a:pPr marL="0" indent="0" eaLnBrk="1" hangingPunct="1">
              <a:lnSpc>
                <a:spcPct val="80000"/>
              </a:lnSpc>
              <a:buNone/>
            </a:pPr>
            <a:r>
              <a:rPr lang="en-US" altLang="en-US" sz="2400" b="1" i="1" dirty="0">
                <a:ea typeface="Arial" charset="0"/>
                <a:cs typeface="Arial" charset="0"/>
              </a:rPr>
              <a:t>Society will always need technicians…</a:t>
            </a:r>
          </a:p>
          <a:p>
            <a:pPr marL="0" indent="0" eaLnBrk="1" hangingPunct="1">
              <a:lnSpc>
                <a:spcPct val="80000"/>
              </a:lnSpc>
              <a:buNone/>
            </a:pPr>
            <a:endParaRPr lang="en-US" altLang="en-US" sz="800" b="1" dirty="0">
              <a:ea typeface="Arial" charset="0"/>
              <a:cs typeface="Arial" charset="0"/>
            </a:endParaRPr>
          </a:p>
          <a:p>
            <a:pPr eaLnBrk="1" hangingPunct="1">
              <a:lnSpc>
                <a:spcPct val="80000"/>
              </a:lnSpc>
              <a:buBlip>
                <a:blip r:embed="rId2"/>
              </a:buBlip>
            </a:pPr>
            <a:r>
              <a:rPr lang="en-US" altLang="en-US" sz="2400" b="1" dirty="0">
                <a:ea typeface="Arial" charset="0"/>
                <a:cs typeface="Arial" charset="0"/>
              </a:rPr>
              <a:t>You'll have lots of options as</a:t>
            </a:r>
          </a:p>
          <a:p>
            <a:pPr marL="0" indent="0" algn="ctr" eaLnBrk="1" hangingPunct="1">
              <a:lnSpc>
                <a:spcPct val="80000"/>
              </a:lnSpc>
              <a:buNone/>
            </a:pPr>
            <a:r>
              <a:rPr lang="en-US" altLang="en-US" sz="2400" b="1" dirty="0">
                <a:ea typeface="Arial" charset="0"/>
                <a:cs typeface="Arial" charset="0"/>
              </a:rPr>
              <a:t>technicians work </a:t>
            </a:r>
            <a:r>
              <a:rPr lang="en-US" altLang="en-US" sz="2400" b="1" i="1" dirty="0">
                <a:ea typeface="Arial" charset="0"/>
                <a:cs typeface="Arial" charset="0"/>
              </a:rPr>
              <a:t>EVERYWHERE!</a:t>
            </a:r>
          </a:p>
          <a:p>
            <a:pPr marL="0" indent="0" algn="ctr" eaLnBrk="1" hangingPunct="1">
              <a:lnSpc>
                <a:spcPct val="80000"/>
              </a:lnSpc>
              <a:buNone/>
            </a:pPr>
            <a:endParaRPr lang="en-US" altLang="en-US" sz="800" b="1" dirty="0">
              <a:ea typeface="Arial" charset="0"/>
              <a:cs typeface="Arial" charset="0"/>
            </a:endParaRPr>
          </a:p>
          <a:p>
            <a:pPr eaLnBrk="1" hangingPunct="1">
              <a:lnSpc>
                <a:spcPct val="80000"/>
              </a:lnSpc>
              <a:buBlip>
                <a:blip r:embed="rId2"/>
              </a:buBlip>
            </a:pPr>
            <a:r>
              <a:rPr lang="en-US" altLang="en-US" sz="2400" b="1" dirty="0">
                <a:ea typeface="Arial" charset="0"/>
                <a:cs typeface="Arial" charset="0"/>
              </a:rPr>
              <a:t>You'll get to do            stuff!</a:t>
            </a:r>
          </a:p>
          <a:p>
            <a:pPr eaLnBrk="1" hangingPunct="1">
              <a:lnSpc>
                <a:spcPct val="80000"/>
              </a:lnSpc>
              <a:buBlip>
                <a:blip r:embed="rId2"/>
              </a:buBlip>
            </a:pPr>
            <a:endParaRPr lang="en-US" altLang="en-US" sz="2400" b="1" dirty="0">
              <a:ea typeface="Arial" charset="0"/>
              <a:cs typeface="Arial" charset="0"/>
            </a:endParaRPr>
          </a:p>
          <a:p>
            <a:pPr lvl="1" eaLnBrk="1" hangingPunct="1">
              <a:lnSpc>
                <a:spcPct val="80000"/>
              </a:lnSpc>
              <a:buBlip>
                <a:blip r:embed="rId2"/>
              </a:buBlip>
            </a:pPr>
            <a:r>
              <a:rPr lang="en-US" altLang="en-US" sz="2000" b="1" i="1" dirty="0">
                <a:ea typeface="Arial" charset="0"/>
                <a:cs typeface="Arial" charset="0"/>
              </a:rPr>
              <a:t>Be the FIRST to try out a new technology!!!</a:t>
            </a:r>
          </a:p>
          <a:p>
            <a:pPr marL="0" indent="0" algn="ctr" eaLnBrk="1" hangingPunct="1">
              <a:lnSpc>
                <a:spcPct val="80000"/>
              </a:lnSpc>
              <a:buNone/>
            </a:pPr>
            <a:r>
              <a:rPr lang="en-US" altLang="en-US" sz="2000" b="1" i="1" dirty="0">
                <a:ea typeface="Arial" charset="0"/>
                <a:cs typeface="Arial" charset="0"/>
              </a:rPr>
              <a:t>Technicians are involved in making</a:t>
            </a:r>
          </a:p>
          <a:p>
            <a:pPr marL="0" indent="0" algn="ctr" eaLnBrk="1" hangingPunct="1">
              <a:lnSpc>
                <a:spcPct val="80000"/>
              </a:lnSpc>
              <a:buNone/>
            </a:pPr>
            <a:r>
              <a:rPr lang="en-US" altLang="en-US" sz="2000" b="1" i="1" dirty="0">
                <a:ea typeface="Arial" charset="0"/>
                <a:cs typeface="Arial" charset="0"/>
              </a:rPr>
              <a:t>ALL the wonders of the future a </a:t>
            </a:r>
            <a:r>
              <a:rPr lang="en-US" altLang="en-US" sz="2000" b="1" i="1" u="sng" dirty="0">
                <a:ea typeface="Arial" charset="0"/>
                <a:cs typeface="Arial" charset="0"/>
              </a:rPr>
              <a:t>REALITY</a:t>
            </a:r>
            <a:r>
              <a:rPr lang="en-US" altLang="en-US" sz="2000" b="1" i="1" dirty="0">
                <a:ea typeface="Arial" charset="0"/>
                <a:cs typeface="Arial" charset="0"/>
              </a:rPr>
              <a:t> today!</a:t>
            </a:r>
            <a:endParaRPr lang="en-US" altLang="en-US" sz="2000" b="1" dirty="0">
              <a:ea typeface="Arial" charset="0"/>
              <a:cs typeface="Arial" charset="0"/>
            </a:endParaRPr>
          </a:p>
        </p:txBody>
      </p:sp>
      <p:pic>
        <p:nvPicPr>
          <p:cNvPr id="4506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44" y="36437"/>
            <a:ext cx="18288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4"/>
          <p:cNvSpPr>
            <a:spLocks noChangeArrowheads="1" noChangeShapeType="1" noTextEdit="1"/>
          </p:cNvSpPr>
          <p:nvPr/>
        </p:nvSpPr>
        <p:spPr bwMode="auto">
          <a:xfrm>
            <a:off x="4784078" y="4938346"/>
            <a:ext cx="838200" cy="624509"/>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contourW="12700" prstMaterial="legacyMatte">
              <a:extrusionClr>
                <a:srgbClr val="C0C0C0"/>
              </a:extrusionClr>
              <a:contourClr>
                <a:srgbClr val="DCEBF5"/>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charset="0"/>
                <a:ea typeface="Arial Black" charset="0"/>
                <a:cs typeface="Arial Black" charset="0"/>
              </a:rPr>
              <a:t>cool</a:t>
            </a:r>
          </a:p>
        </p:txBody>
      </p:sp>
      <p:pic>
        <p:nvPicPr>
          <p:cNvPr id="7" name="Picture 5" descr="MCj038543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38" y="2793346"/>
            <a:ext cx="172289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C:\Documents and Settings\client\My Documents\My Pictures\Microsoft Clip Organizer\j0412018.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5417" y="4175921"/>
            <a:ext cx="1371394" cy="151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descr="MCj0363494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7415" y="2884308"/>
            <a:ext cx="1377252" cy="101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4766" y="838200"/>
            <a:ext cx="1165805" cy="143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69" y="5323726"/>
            <a:ext cx="2042708" cy="1534274"/>
          </a:xfrm>
          <a:prstGeom prst="rect">
            <a:avLst/>
          </a:prstGeom>
        </p:spPr>
      </p:pic>
    </p:spTree>
    <p:extLst>
      <p:ext uri="{BB962C8B-B14F-4D97-AF65-F5344CB8AC3E}">
        <p14:creationId xmlns:p14="http://schemas.microsoft.com/office/powerpoint/2010/main" val="388981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strips(downLeft)">
                                      <p:cBhvr>
                                        <p:cTn id="12" dur="500"/>
                                        <p:tgtEl>
                                          <p:spTgt spid="4099">
                                            <p:txEl>
                                              <p:pRg st="1" end="1"/>
                                            </p:txEl>
                                          </p:spTgt>
                                        </p:tgtEl>
                                      </p:cBhvr>
                                    </p:animEffect>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4099">
                                            <p:txEl>
                                              <p:pRg st="2" end="2"/>
                                            </p:txEl>
                                          </p:spTgt>
                                        </p:tgtEl>
                                        <p:attrNameLst>
                                          <p:attrName>style.visibility</p:attrName>
                                        </p:attrNameLst>
                                      </p:cBhvr>
                                      <p:to>
                                        <p:strVal val="visible"/>
                                      </p:to>
                                    </p:set>
                                    <p:animEffect transition="in" filter="strips(downLeft)">
                                      <p:cBhvr>
                                        <p:cTn id="16" dur="500"/>
                                        <p:tgtEl>
                                          <p:spTgt spid="4099">
                                            <p:txEl>
                                              <p:pRg st="2" end="2"/>
                                            </p:txEl>
                                          </p:spTgt>
                                        </p:tgtEl>
                                      </p:cBhvr>
                                    </p:animEffec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4099">
                                            <p:txEl>
                                              <p:pRg st="4" end="4"/>
                                            </p:txEl>
                                          </p:spTgt>
                                        </p:tgtEl>
                                        <p:attrNameLst>
                                          <p:attrName>style.visibility</p:attrName>
                                        </p:attrNameLst>
                                      </p:cBhvr>
                                      <p:to>
                                        <p:strVal val="visible"/>
                                      </p:to>
                                    </p:set>
                                    <p:animEffect transition="in" filter="strips(downLeft)">
                                      <p:cBhvr>
                                        <p:cTn id="26" dur="500"/>
                                        <p:tgtEl>
                                          <p:spTgt spid="4099">
                                            <p:txEl>
                                              <p:pRg st="4" end="4"/>
                                            </p:txEl>
                                          </p:spTgt>
                                        </p:tgtEl>
                                      </p:cBhvr>
                                    </p:animEffect>
                                  </p:childTnLst>
                                </p:cTn>
                              </p:par>
                            </p:childTnLst>
                          </p:cTn>
                        </p:par>
                        <p:par>
                          <p:cTn id="27" fill="hold">
                            <p:stCondLst>
                              <p:cond delay="500"/>
                            </p:stCondLst>
                            <p:childTnLst>
                              <p:par>
                                <p:cTn id="28" presetID="18" presetClass="entr" presetSubtype="12" fill="hold" grpId="0" nodeType="afterEffect">
                                  <p:stCondLst>
                                    <p:cond delay="0"/>
                                  </p:stCondLst>
                                  <p:childTnLst>
                                    <p:set>
                                      <p:cBhvr>
                                        <p:cTn id="29" dur="1" fill="hold">
                                          <p:stCondLst>
                                            <p:cond delay="0"/>
                                          </p:stCondLst>
                                        </p:cTn>
                                        <p:tgtEl>
                                          <p:spTgt spid="4099">
                                            <p:txEl>
                                              <p:pRg st="5" end="5"/>
                                            </p:txEl>
                                          </p:spTgt>
                                        </p:tgtEl>
                                        <p:attrNameLst>
                                          <p:attrName>style.visibility</p:attrName>
                                        </p:attrNameLst>
                                      </p:cBhvr>
                                      <p:to>
                                        <p:strVal val="visible"/>
                                      </p:to>
                                    </p:set>
                                    <p:animEffect transition="in" filter="strips(downLeft)">
                                      <p:cBhvr>
                                        <p:cTn id="30" dur="500"/>
                                        <p:tgtEl>
                                          <p:spTgt spid="4099">
                                            <p:txEl>
                                              <p:pRg st="5" end="5"/>
                                            </p:txEl>
                                          </p:spTgt>
                                        </p:tgtEl>
                                      </p:cBhvr>
                                    </p:animEffect>
                                  </p:childTnLst>
                                </p:cTn>
                              </p:par>
                            </p:childTnLst>
                          </p:cTn>
                        </p:par>
                        <p:par>
                          <p:cTn id="31" fill="hold">
                            <p:stCondLst>
                              <p:cond delay="1000"/>
                            </p:stCondLst>
                            <p:childTnLst>
                              <p:par>
                                <p:cTn id="32" presetID="2" presetClass="entr" presetSubtype="4"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37"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900" decel="100000" fill="hold"/>
                                        <p:tgtEl>
                                          <p:spTgt spid="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4099">
                                            <p:txEl>
                                              <p:pRg st="7" end="7"/>
                                            </p:txEl>
                                          </p:spTgt>
                                        </p:tgtEl>
                                        <p:attrNameLst>
                                          <p:attrName>style.visibility</p:attrName>
                                        </p:attrNameLst>
                                      </p:cBhvr>
                                      <p:to>
                                        <p:strVal val="visible"/>
                                      </p:to>
                                    </p:set>
                                    <p:animEffect transition="in" filter="strips(downLeft)">
                                      <p:cBhvr>
                                        <p:cTn id="47" dur="500"/>
                                        <p:tgtEl>
                                          <p:spTgt spid="4099">
                                            <p:txEl>
                                              <p:pRg st="7" end="7"/>
                                            </p:txEl>
                                          </p:spTgt>
                                        </p:tgtEl>
                                      </p:cBhvr>
                                    </p:animEffect>
                                  </p:childTnLst>
                                </p:cTn>
                              </p:par>
                            </p:childTnLst>
                          </p:cTn>
                        </p:par>
                        <p:par>
                          <p:cTn id="48" fill="hold">
                            <p:stCondLst>
                              <p:cond delay="500"/>
                            </p:stCondLst>
                            <p:childTnLst>
                              <p:par>
                                <p:cTn id="49" presetID="18" presetClass="entr" presetSubtype="12" fill="hold" grpId="0" nodeType="afterEffect">
                                  <p:stCondLst>
                                    <p:cond delay="0"/>
                                  </p:stCondLst>
                                  <p:childTnLst>
                                    <p:set>
                                      <p:cBhvr>
                                        <p:cTn id="50" dur="1" fill="hold">
                                          <p:stCondLst>
                                            <p:cond delay="0"/>
                                          </p:stCondLst>
                                        </p:cTn>
                                        <p:tgtEl>
                                          <p:spTgt spid="4099">
                                            <p:txEl>
                                              <p:pRg st="8" end="8"/>
                                            </p:txEl>
                                          </p:spTgt>
                                        </p:tgtEl>
                                        <p:attrNameLst>
                                          <p:attrName>style.visibility</p:attrName>
                                        </p:attrNameLst>
                                      </p:cBhvr>
                                      <p:to>
                                        <p:strVal val="visible"/>
                                      </p:to>
                                    </p:set>
                                    <p:animEffect transition="in" filter="strips(downLeft)">
                                      <p:cBhvr>
                                        <p:cTn id="51" dur="500"/>
                                        <p:tgtEl>
                                          <p:spTgt spid="4099">
                                            <p:txEl>
                                              <p:pRg st="8" end="8"/>
                                            </p:txEl>
                                          </p:spTgt>
                                        </p:tgtEl>
                                      </p:cBhvr>
                                    </p:animEffect>
                                  </p:childTnLst>
                                </p:cTn>
                              </p:par>
                            </p:childTnLst>
                          </p:cTn>
                        </p:par>
                        <p:par>
                          <p:cTn id="52" fill="hold">
                            <p:stCondLst>
                              <p:cond delay="1000"/>
                            </p:stCondLst>
                            <p:childTnLst>
                              <p:par>
                                <p:cTn id="53" presetID="15" presetClass="entr" presetSubtype="0" fill="hold" nodeType="afterEffect">
                                  <p:stCondLst>
                                    <p:cond delay="0"/>
                                  </p:stCondLst>
                                  <p:childTnLst>
                                    <p:set>
                                      <p:cBhvr>
                                        <p:cTn id="54" dur="1" fill="hold">
                                          <p:stCondLst>
                                            <p:cond delay="0"/>
                                          </p:stCondLst>
                                        </p:cTn>
                                        <p:tgtEl>
                                          <p:spTgt spid="45060"/>
                                        </p:tgtEl>
                                        <p:attrNameLst>
                                          <p:attrName>style.visibility</p:attrName>
                                        </p:attrNameLst>
                                      </p:cBhvr>
                                      <p:to>
                                        <p:strVal val="visible"/>
                                      </p:to>
                                    </p:set>
                                    <p:anim calcmode="lin" valueType="num">
                                      <p:cBhvr>
                                        <p:cTn id="55" dur="1000" fill="hold"/>
                                        <p:tgtEl>
                                          <p:spTgt spid="45060"/>
                                        </p:tgtEl>
                                        <p:attrNameLst>
                                          <p:attrName>ppt_w</p:attrName>
                                        </p:attrNameLst>
                                      </p:cBhvr>
                                      <p:tavLst>
                                        <p:tav tm="0">
                                          <p:val>
                                            <p:fltVal val="0"/>
                                          </p:val>
                                        </p:tav>
                                        <p:tav tm="100000">
                                          <p:val>
                                            <p:strVal val="#ppt_w"/>
                                          </p:val>
                                        </p:tav>
                                      </p:tavLst>
                                    </p:anim>
                                    <p:anim calcmode="lin" valueType="num">
                                      <p:cBhvr>
                                        <p:cTn id="56" dur="1000" fill="hold"/>
                                        <p:tgtEl>
                                          <p:spTgt spid="45060"/>
                                        </p:tgtEl>
                                        <p:attrNameLst>
                                          <p:attrName>ppt_h</p:attrName>
                                        </p:attrNameLst>
                                      </p:cBhvr>
                                      <p:tavLst>
                                        <p:tav tm="0">
                                          <p:val>
                                            <p:fltVal val="0"/>
                                          </p:val>
                                        </p:tav>
                                        <p:tav tm="100000">
                                          <p:val>
                                            <p:strVal val="#ppt_h"/>
                                          </p:val>
                                        </p:tav>
                                      </p:tavLst>
                                    </p:anim>
                                    <p:anim calcmode="lin" valueType="num">
                                      <p:cBhvr>
                                        <p:cTn id="57" dur="1000" fill="hold"/>
                                        <p:tgtEl>
                                          <p:spTgt spid="4506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50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grpId="0" nodeType="clickEffect">
                                  <p:stCondLst>
                                    <p:cond delay="0"/>
                                  </p:stCondLst>
                                  <p:childTnLst>
                                    <p:set>
                                      <p:cBhvr>
                                        <p:cTn id="62" dur="1" fill="hold">
                                          <p:stCondLst>
                                            <p:cond delay="0"/>
                                          </p:stCondLst>
                                        </p:cTn>
                                        <p:tgtEl>
                                          <p:spTgt spid="4099">
                                            <p:txEl>
                                              <p:pRg st="10" end="10"/>
                                            </p:txEl>
                                          </p:spTgt>
                                        </p:tgtEl>
                                        <p:attrNameLst>
                                          <p:attrName>style.visibility</p:attrName>
                                        </p:attrNameLst>
                                      </p:cBhvr>
                                      <p:to>
                                        <p:strVal val="visible"/>
                                      </p:to>
                                    </p:set>
                                    <p:animEffect transition="in" filter="strips(downLeft)">
                                      <p:cBhvr>
                                        <p:cTn id="63" dur="500"/>
                                        <p:tgtEl>
                                          <p:spTgt spid="4099">
                                            <p:txEl>
                                              <p:pRg st="10" end="10"/>
                                            </p:txEl>
                                          </p:spTgt>
                                        </p:tgtEl>
                                      </p:cBhvr>
                                    </p:animEffect>
                                  </p:childTnLst>
                                </p:cTn>
                              </p:par>
                            </p:childTnLst>
                          </p:cTn>
                        </p:par>
                        <p:par>
                          <p:cTn id="64" fill="hold">
                            <p:stCondLst>
                              <p:cond delay="500"/>
                            </p:stCondLst>
                            <p:childTnLst>
                              <p:par>
                                <p:cTn id="65" presetID="18" presetClass="entr" presetSubtype="12" fill="hold" grpId="0" nodeType="afterEffect">
                                  <p:stCondLst>
                                    <p:cond delay="0"/>
                                  </p:stCondLst>
                                  <p:childTnLst>
                                    <p:set>
                                      <p:cBhvr>
                                        <p:cTn id="66" dur="1" fill="hold">
                                          <p:stCondLst>
                                            <p:cond delay="0"/>
                                          </p:stCondLst>
                                        </p:cTn>
                                        <p:tgtEl>
                                          <p:spTgt spid="4099">
                                            <p:txEl>
                                              <p:pRg st="11" end="11"/>
                                            </p:txEl>
                                          </p:spTgt>
                                        </p:tgtEl>
                                        <p:attrNameLst>
                                          <p:attrName>style.visibility</p:attrName>
                                        </p:attrNameLst>
                                      </p:cBhvr>
                                      <p:to>
                                        <p:strVal val="visible"/>
                                      </p:to>
                                    </p:set>
                                    <p:animEffect transition="in" filter="strips(downLeft)">
                                      <p:cBhvr>
                                        <p:cTn id="67" dur="500"/>
                                        <p:tgtEl>
                                          <p:spTgt spid="4099">
                                            <p:txEl>
                                              <p:pRg st="11" end="11"/>
                                            </p:txEl>
                                          </p:spTgt>
                                        </p:tgtEl>
                                      </p:cBhvr>
                                    </p:animEffect>
                                  </p:childTnLst>
                                </p:cTn>
                              </p:par>
                            </p:childTnLst>
                          </p:cTn>
                        </p:par>
                        <p:par>
                          <p:cTn id="68" fill="hold">
                            <p:stCondLst>
                              <p:cond delay="1000"/>
                            </p:stCondLst>
                            <p:childTnLst>
                              <p:par>
                                <p:cTn id="69" presetID="2" presetClass="entr" presetSubtype="4" fill="hold" nodeType="after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500" fill="hold"/>
                                        <p:tgtEl>
                                          <p:spTgt spid="8"/>
                                        </p:tgtEl>
                                        <p:attrNameLst>
                                          <p:attrName>ppt_x</p:attrName>
                                        </p:attrNameLst>
                                      </p:cBhvr>
                                      <p:tavLst>
                                        <p:tav tm="0">
                                          <p:val>
                                            <p:strVal val="#ppt_x"/>
                                          </p:val>
                                        </p:tav>
                                        <p:tav tm="100000">
                                          <p:val>
                                            <p:strVal val="#ppt_x"/>
                                          </p:val>
                                        </p:tav>
                                      </p:tavLst>
                                    </p:anim>
                                    <p:anim calcmode="lin" valueType="num">
                                      <p:cBhvr additive="base">
                                        <p:cTn id="7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4099">
                                            <p:txEl>
                                              <p:pRg st="13" end="13"/>
                                            </p:txEl>
                                          </p:spTgt>
                                        </p:tgtEl>
                                        <p:attrNameLst>
                                          <p:attrName>style.visibility</p:attrName>
                                        </p:attrNameLst>
                                      </p:cBhvr>
                                      <p:to>
                                        <p:strVal val="visible"/>
                                      </p:to>
                                    </p:set>
                                    <p:animEffect transition="in" filter="strips(downLeft)">
                                      <p:cBhvr>
                                        <p:cTn id="77" dur="500"/>
                                        <p:tgtEl>
                                          <p:spTgt spid="4099">
                                            <p:txEl>
                                              <p:pRg st="13" end="13"/>
                                            </p:txEl>
                                          </p:spTgt>
                                        </p:tgtEl>
                                      </p:cBhvr>
                                    </p:animEffect>
                                  </p:childTnLst>
                                </p:cTn>
                              </p:par>
                            </p:childTnLst>
                          </p:cTn>
                        </p:par>
                        <p:par>
                          <p:cTn id="78" fill="hold">
                            <p:stCondLst>
                              <p:cond delay="500"/>
                            </p:stCondLst>
                            <p:childTnLst>
                              <p:par>
                                <p:cTn id="79" presetID="2" presetClass="entr" presetSubtype="4" fill="hold" grpId="0" nodeType="after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fill="hold"/>
                                        <p:tgtEl>
                                          <p:spTgt spid="6"/>
                                        </p:tgtEl>
                                        <p:attrNameLst>
                                          <p:attrName>ppt_x</p:attrName>
                                        </p:attrNameLst>
                                      </p:cBhvr>
                                      <p:tavLst>
                                        <p:tav tm="0">
                                          <p:val>
                                            <p:strVal val="#ppt_x"/>
                                          </p:val>
                                        </p:tav>
                                        <p:tav tm="100000">
                                          <p:val>
                                            <p:strVal val="#ppt_x"/>
                                          </p:val>
                                        </p:tav>
                                      </p:tavLst>
                                    </p:anim>
                                    <p:anim calcmode="lin" valueType="num">
                                      <p:cBhvr additive="base">
                                        <p:cTn id="82" dur="500" fill="hold"/>
                                        <p:tgtEl>
                                          <p:spTgt spid="6"/>
                                        </p:tgtEl>
                                        <p:attrNameLst>
                                          <p:attrName>ppt_y</p:attrName>
                                        </p:attrNameLst>
                                      </p:cBhvr>
                                      <p:tavLst>
                                        <p:tav tm="0">
                                          <p:val>
                                            <p:strVal val="1+#ppt_h/2"/>
                                          </p:val>
                                        </p:tav>
                                        <p:tav tm="100000">
                                          <p:val>
                                            <p:strVal val="#ppt_y"/>
                                          </p:val>
                                        </p:tav>
                                      </p:tavLst>
                                    </p:anim>
                                  </p:childTnLst>
                                </p:cTn>
                              </p:par>
                            </p:childTnLst>
                          </p:cTn>
                        </p:par>
                        <p:par>
                          <p:cTn id="83" fill="hold">
                            <p:stCondLst>
                              <p:cond delay="1000"/>
                            </p:stCondLst>
                            <p:childTnLst>
                              <p:par>
                                <p:cTn id="84" presetID="5" presetClass="entr" presetSubtype="10" fill="hold"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checkerboard(across)">
                                      <p:cBhvr>
                                        <p:cTn id="86" dur="500"/>
                                        <p:tgtEl>
                                          <p:spTgt spid="13"/>
                                        </p:tgtEl>
                                      </p:cBhvr>
                                    </p:animEffect>
                                  </p:childTnLst>
                                </p:cTn>
                              </p:par>
                            </p:childTnLst>
                          </p:cTn>
                        </p:par>
                        <p:par>
                          <p:cTn id="87" fill="hold">
                            <p:stCondLst>
                              <p:cond delay="1500"/>
                            </p:stCondLst>
                            <p:childTnLst>
                              <p:par>
                                <p:cTn id="88" presetID="18" presetClass="entr" presetSubtype="12" fill="hold" grpId="0" nodeType="afterEffect">
                                  <p:stCondLst>
                                    <p:cond delay="0"/>
                                  </p:stCondLst>
                                  <p:childTnLst>
                                    <p:set>
                                      <p:cBhvr>
                                        <p:cTn id="89" dur="1" fill="hold">
                                          <p:stCondLst>
                                            <p:cond delay="0"/>
                                          </p:stCondLst>
                                        </p:cTn>
                                        <p:tgtEl>
                                          <p:spTgt spid="4099">
                                            <p:txEl>
                                              <p:pRg st="15" end="15"/>
                                            </p:txEl>
                                          </p:spTgt>
                                        </p:tgtEl>
                                        <p:attrNameLst>
                                          <p:attrName>style.visibility</p:attrName>
                                        </p:attrNameLst>
                                      </p:cBhvr>
                                      <p:to>
                                        <p:strVal val="visible"/>
                                      </p:to>
                                    </p:set>
                                    <p:animEffect transition="in" filter="strips(downLeft)">
                                      <p:cBhvr>
                                        <p:cTn id="90" dur="500"/>
                                        <p:tgtEl>
                                          <p:spTgt spid="4099">
                                            <p:txEl>
                                              <p:pRg st="15" end="15"/>
                                            </p:txEl>
                                          </p:spTgt>
                                        </p:tgtEl>
                                      </p:cBhvr>
                                    </p:animEffect>
                                  </p:childTnLst>
                                </p:cTn>
                              </p:par>
                            </p:childTnLst>
                          </p:cTn>
                        </p:par>
                        <p:par>
                          <p:cTn id="91" fill="hold">
                            <p:stCondLst>
                              <p:cond delay="2000"/>
                            </p:stCondLst>
                            <p:childTnLst>
                              <p:par>
                                <p:cTn id="92" presetID="18" presetClass="entr" presetSubtype="12" fill="hold" grpId="0" nodeType="afterEffect">
                                  <p:stCondLst>
                                    <p:cond delay="0"/>
                                  </p:stCondLst>
                                  <p:childTnLst>
                                    <p:set>
                                      <p:cBhvr>
                                        <p:cTn id="93" dur="1" fill="hold">
                                          <p:stCondLst>
                                            <p:cond delay="0"/>
                                          </p:stCondLst>
                                        </p:cTn>
                                        <p:tgtEl>
                                          <p:spTgt spid="4099">
                                            <p:txEl>
                                              <p:pRg st="16" end="16"/>
                                            </p:txEl>
                                          </p:spTgt>
                                        </p:tgtEl>
                                        <p:attrNameLst>
                                          <p:attrName>style.visibility</p:attrName>
                                        </p:attrNameLst>
                                      </p:cBhvr>
                                      <p:to>
                                        <p:strVal val="visible"/>
                                      </p:to>
                                    </p:set>
                                    <p:animEffect transition="in" filter="strips(downLeft)">
                                      <p:cBhvr>
                                        <p:cTn id="94" dur="500"/>
                                        <p:tgtEl>
                                          <p:spTgt spid="4099">
                                            <p:txEl>
                                              <p:pRg st="16" end="16"/>
                                            </p:txEl>
                                          </p:spTgt>
                                        </p:tgtEl>
                                      </p:cBhvr>
                                    </p:animEffect>
                                  </p:childTnLst>
                                </p:cTn>
                              </p:par>
                            </p:childTnLst>
                          </p:cTn>
                        </p:par>
                        <p:par>
                          <p:cTn id="95" fill="hold">
                            <p:stCondLst>
                              <p:cond delay="2500"/>
                            </p:stCondLst>
                            <p:childTnLst>
                              <p:par>
                                <p:cTn id="96" presetID="18" presetClass="entr" presetSubtype="12" fill="hold" grpId="0" nodeType="afterEffect">
                                  <p:stCondLst>
                                    <p:cond delay="0"/>
                                  </p:stCondLst>
                                  <p:childTnLst>
                                    <p:set>
                                      <p:cBhvr>
                                        <p:cTn id="97" dur="1" fill="hold">
                                          <p:stCondLst>
                                            <p:cond delay="0"/>
                                          </p:stCondLst>
                                        </p:cTn>
                                        <p:tgtEl>
                                          <p:spTgt spid="4099">
                                            <p:txEl>
                                              <p:pRg st="17" end="17"/>
                                            </p:txEl>
                                          </p:spTgt>
                                        </p:tgtEl>
                                        <p:attrNameLst>
                                          <p:attrName>style.visibility</p:attrName>
                                        </p:attrNameLst>
                                      </p:cBhvr>
                                      <p:to>
                                        <p:strVal val="visible"/>
                                      </p:to>
                                    </p:set>
                                    <p:animEffect transition="in" filter="strips(downLeft)">
                                      <p:cBhvr>
                                        <p:cTn id="98" dur="500"/>
                                        <p:tgtEl>
                                          <p:spTgt spid="4099">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uiExpand="1" build="p"/>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76200"/>
            <a:ext cx="6324600" cy="1447800"/>
          </a:xfrm>
        </p:spPr>
        <p:txBody>
          <a:bodyPr/>
          <a:lstStyle/>
          <a:p>
            <a:r>
              <a:rPr lang="en-US" sz="2400" dirty="0"/>
              <a:t>Global Initiative to Raise Awareness of Opportunities for Women in the HVAC/R Related Industry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82527"/>
            <a:ext cx="3136900" cy="1117600"/>
          </a:xfrm>
          <a:prstGeom prst="rect">
            <a:avLst/>
          </a:prstGeom>
        </p:spPr>
      </p:pic>
      <p:sp>
        <p:nvSpPr>
          <p:cNvPr id="3" name="Content Placeholder 2"/>
          <p:cNvSpPr>
            <a:spLocks noGrp="1"/>
          </p:cNvSpPr>
          <p:nvPr>
            <p:ph idx="1"/>
          </p:nvPr>
        </p:nvSpPr>
        <p:spPr>
          <a:xfrm>
            <a:off x="1600200" y="1734579"/>
            <a:ext cx="7376984" cy="5123421"/>
          </a:xfrm>
        </p:spPr>
        <p:txBody>
          <a:bodyPr/>
          <a:lstStyle/>
          <a:p>
            <a:pPr marL="0" indent="0">
              <a:buNone/>
            </a:pPr>
            <a:endParaRPr lang="en-US" sz="1600" b="1" i="1" dirty="0"/>
          </a:p>
          <a:p>
            <a:pPr eaLnBrk="1" hangingPunct="1">
              <a:lnSpc>
                <a:spcPct val="80000"/>
              </a:lnSpc>
              <a:buFontTx/>
              <a:buBlip>
                <a:blip r:embed="rId3"/>
              </a:buBlip>
              <a:defRPr/>
            </a:pPr>
            <a:r>
              <a:rPr lang="en-US" sz="2000" dirty="0" err="1"/>
              <a:t>OzonAction</a:t>
            </a:r>
            <a:r>
              <a:rPr lang="en-US" sz="2000" dirty="0"/>
              <a:t> and UN Women are seeking short ‘stories’ about women working in the refrigeration and air-conditioning (RAC) sector in regards to their motivations, training and education, challenges, experiences, day to day details of their working lives, and successes.</a:t>
            </a:r>
          </a:p>
          <a:p>
            <a:pPr eaLnBrk="1" hangingPunct="1">
              <a:lnSpc>
                <a:spcPct val="80000"/>
              </a:lnSpc>
              <a:buFontTx/>
              <a:buBlip>
                <a:blip r:embed="rId3"/>
              </a:buBlip>
              <a:defRPr/>
            </a:pPr>
            <a:r>
              <a:rPr lang="en-US" sz="2000" dirty="0"/>
              <a:t>All accepted submissions will be compiled into an official publication and outreached to a broad range of stakeholders in the Montreal Protocol and RAC community.</a:t>
            </a:r>
          </a:p>
          <a:p>
            <a:pPr eaLnBrk="1" hangingPunct="1">
              <a:lnSpc>
                <a:spcPct val="80000"/>
              </a:lnSpc>
              <a:buFontTx/>
              <a:buBlip>
                <a:blip r:embed="rId3"/>
              </a:buBlip>
              <a:defRPr/>
            </a:pPr>
            <a:r>
              <a:rPr lang="en-US" sz="2000" dirty="0"/>
              <a:t>Two of the authors will be invited to attend an awards ceremony and side event organized by UN Environment </a:t>
            </a:r>
            <a:r>
              <a:rPr lang="en-US" sz="2000" dirty="0" err="1"/>
              <a:t>OzonAction</a:t>
            </a:r>
            <a:r>
              <a:rPr lang="en-US" sz="2000" dirty="0"/>
              <a:t> at an international Montreal Protocol meeting.</a:t>
            </a:r>
          </a:p>
          <a:p>
            <a:pPr eaLnBrk="1" hangingPunct="1">
              <a:lnSpc>
                <a:spcPct val="80000"/>
              </a:lnSpc>
              <a:buFontTx/>
              <a:buBlip>
                <a:blip r:embed="rId3"/>
              </a:buBlip>
              <a:defRPr/>
            </a:pPr>
            <a:r>
              <a:rPr lang="en-US" sz="2000" dirty="0"/>
              <a:t>Completed entry forms with descriptions and photos should be received by </a:t>
            </a:r>
            <a:r>
              <a:rPr lang="en-US" sz="2000" b="1" dirty="0"/>
              <a:t>July 31</a:t>
            </a:r>
            <a:r>
              <a:rPr lang="en-US" sz="2000" b="1" baseline="30000" dirty="0"/>
              <a:t>st</a:t>
            </a:r>
            <a:r>
              <a:rPr lang="en-US" sz="2000" b="1" dirty="0"/>
              <a:t>, 2018.</a:t>
            </a:r>
            <a:endParaRPr lang="en-US" sz="2000" dirty="0"/>
          </a:p>
          <a:p>
            <a:pPr eaLnBrk="1" hangingPunct="1">
              <a:lnSpc>
                <a:spcPct val="80000"/>
              </a:lnSpc>
              <a:buFontTx/>
              <a:buBlip>
                <a:blip r:embed="rId3"/>
              </a:buBlip>
              <a:defRPr/>
            </a:pPr>
            <a:r>
              <a:rPr lang="en-US" sz="2000" dirty="0"/>
              <a:t>Further information can be found on the website below:</a:t>
            </a:r>
          </a:p>
          <a:p>
            <a:pPr marL="0" indent="0">
              <a:buNone/>
            </a:pPr>
            <a:r>
              <a:rPr lang="en-US" sz="1600" dirty="0">
                <a:hlinkClick r:id="rId4"/>
              </a:rPr>
              <a:t>http://web.unep.org/ozonaction/news/ozonaction-launches-initiative-highlight-women-refrigeration-and-air-conditioning-sector</a:t>
            </a:r>
            <a:endParaRPr lang="en-US" sz="1600" dirty="0"/>
          </a:p>
          <a:p>
            <a:pPr marL="0" indent="0">
              <a:buNone/>
            </a:pPr>
            <a:endParaRPr lang="en-US" sz="800" dirty="0"/>
          </a:p>
          <a:p>
            <a:pPr marL="0" indent="0" algn="ctr">
              <a:buNone/>
            </a:pPr>
            <a:r>
              <a:rPr lang="en-US" sz="1800" b="1" i="1" dirty="0"/>
              <a:t>Feel free to pass along this neat opportunity!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241213"/>
            <a:ext cx="1612900" cy="876300"/>
          </a:xfrm>
          <a:prstGeom prst="rect">
            <a:avLst/>
          </a:prstGeom>
        </p:spPr>
      </p:pic>
    </p:spTree>
    <p:extLst>
      <p:ext uri="{BB962C8B-B14F-4D97-AF65-F5344CB8AC3E}">
        <p14:creationId xmlns:p14="http://schemas.microsoft.com/office/powerpoint/2010/main" val="3335520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Shape 105"/>
          <p:cNvSpPr txBox="1">
            <a:spLocks noGrp="1"/>
          </p:cNvSpPr>
          <p:nvPr>
            <p:ph type="body" idx="1"/>
          </p:nvPr>
        </p:nvSpPr>
        <p:spPr>
          <a:xfrm>
            <a:off x="4427985" y="1941530"/>
            <a:ext cx="4175564" cy="4079758"/>
          </a:xfrm>
          <a:prstGeom prst="rect">
            <a:avLst/>
          </a:prstGeom>
          <a:noFill/>
          <a:ln>
            <a:noFill/>
          </a:ln>
        </p:spPr>
        <p:txBody>
          <a:bodyPr lIns="91425" tIns="45700" rIns="91425" bIns="45700" anchor="t" anchorCtr="0">
            <a:noAutofit/>
          </a:bodyPr>
          <a:lstStyle/>
          <a:p>
            <a:pPr marL="0" lvl="1" indent="0">
              <a:spcBef>
                <a:spcPts val="700"/>
              </a:spcBef>
              <a:buClr>
                <a:schemeClr val="accent2"/>
              </a:buClr>
              <a:buSzPct val="25000"/>
              <a:buNone/>
            </a:pPr>
            <a:r>
              <a:rPr lang="en-US" sz="1800" b="1" dirty="0">
                <a:latin typeface="Arial" pitchFamily="34" charset="0"/>
                <a:cs typeface="Arial" pitchFamily="34" charset="0"/>
              </a:rPr>
              <a:t>Samantha Lott</a:t>
            </a:r>
            <a:endParaRPr lang="en-US" sz="1800" dirty="0">
              <a:latin typeface="Arial" pitchFamily="34" charset="0"/>
              <a:cs typeface="Arial" pitchFamily="34" charset="0"/>
            </a:endParaRPr>
          </a:p>
          <a:p>
            <a:pPr marL="0" lvl="1" indent="0">
              <a:spcBef>
                <a:spcPts val="700"/>
              </a:spcBef>
              <a:buClr>
                <a:schemeClr val="accent2"/>
              </a:buClr>
              <a:buSzPct val="25000"/>
              <a:buNone/>
            </a:pPr>
            <a:r>
              <a:rPr lang="en-US" sz="1600" dirty="0">
                <a:latin typeface="Arial" pitchFamily="34" charset="0"/>
                <a:cs typeface="Arial" pitchFamily="34" charset="0"/>
              </a:rPr>
              <a:t>Mechanical Electrical Technology Student, Sacramento City College, CA</a:t>
            </a:r>
          </a:p>
          <a:p>
            <a:pPr fontAlgn="auto">
              <a:spcAft>
                <a:spcPts val="0"/>
              </a:spcAft>
              <a:buSzPct val="110000"/>
              <a:buFont typeface="Wingdings" panose="05000000000000000000" pitchFamily="2" charset="2"/>
              <a:buChar char="§"/>
            </a:pPr>
            <a:r>
              <a:rPr lang="en-US" sz="1600" dirty="0">
                <a:latin typeface="Arial" pitchFamily="34" charset="0"/>
                <a:cs typeface="Arial" pitchFamily="34" charset="0"/>
              </a:rPr>
              <a:t>Grandpa was her hero, who said, “It doesn’t matter that you’re a girl. Never depend on anyone--learn to do it yourself.”</a:t>
            </a:r>
          </a:p>
          <a:p>
            <a:pPr fontAlgn="auto">
              <a:spcAft>
                <a:spcPts val="0"/>
              </a:spcAft>
              <a:buSzPct val="110000"/>
              <a:buFont typeface="Wingdings" panose="05000000000000000000" pitchFamily="2" charset="2"/>
              <a:buChar char="§"/>
            </a:pPr>
            <a:r>
              <a:rPr lang="en-US" sz="1600" dirty="0">
                <a:latin typeface="Arial" pitchFamily="34" charset="0"/>
                <a:cs typeface="Arial" pitchFamily="34" charset="0"/>
              </a:rPr>
              <a:t>Went to school to try different things and worked various jobs. As a single mom raising three children, she sometimes felt a bit lost, but never gave up.</a:t>
            </a:r>
          </a:p>
          <a:p>
            <a:pPr marL="320040" marR="0" lvl="0" indent="-320040" algn="l" rtl="0">
              <a:spcBef>
                <a:spcPts val="700"/>
              </a:spcBef>
              <a:spcAft>
                <a:spcPts val="0"/>
              </a:spcAft>
              <a:buClr>
                <a:schemeClr val="accent2"/>
              </a:buClr>
              <a:buSzPct val="25000"/>
              <a:buFont typeface="Noto Sans Symbols"/>
              <a:buNone/>
            </a:pPr>
            <a:endParaRPr lang="en-US" sz="2800" dirty="0">
              <a:latin typeface="Helvetica Neue"/>
              <a:ea typeface="Helvetica Neue"/>
              <a:cs typeface="Helvetica Neue"/>
              <a:sym typeface="Helvetica Neue"/>
            </a:endParaRPr>
          </a:p>
          <a:p>
            <a:pPr lvl="0" indent="-320040">
              <a:spcBef>
                <a:spcPts val="0"/>
              </a:spcBef>
              <a:buSzPct val="25000"/>
              <a:buNone/>
            </a:pPr>
            <a:r>
              <a:rPr lang="en-US" sz="2800" b="0" i="0" u="none" strike="noStrike" cap="none" dirty="0">
                <a:solidFill>
                  <a:schemeClr val="dk1"/>
                </a:solidFill>
                <a:latin typeface="Helvetica Neue"/>
                <a:ea typeface="Helvetica Neue"/>
                <a:cs typeface="Helvetica Neue"/>
                <a:sym typeface="Helvetica Neue"/>
              </a:rPr>
              <a:t>	</a:t>
            </a:r>
            <a:endParaRPr lang="en-US" sz="2800" dirty="0">
              <a:latin typeface="Helvetica Neue"/>
              <a:ea typeface="Helvetica Neue"/>
              <a:cs typeface="Helvetica Neue"/>
              <a:sym typeface="Helvetica Neue"/>
            </a:endParaRPr>
          </a:p>
          <a:p>
            <a:pPr lvl="0" indent="-320040">
              <a:spcBef>
                <a:spcPts val="0"/>
              </a:spcBef>
              <a:buSzPct val="25000"/>
              <a:buNone/>
            </a:pPr>
            <a:endParaRPr lang="en-US" sz="1800" dirty="0">
              <a:latin typeface="Helvetica Neue"/>
              <a:ea typeface="Helvetica Neue"/>
              <a:cs typeface="Helvetica Neue"/>
              <a:sym typeface="Helvetica Neue"/>
            </a:endParaRPr>
          </a:p>
          <a:p>
            <a:pPr marL="320040" marR="0" lvl="0" indent="-320040" algn="l" rtl="0">
              <a:spcBef>
                <a:spcPts val="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0"/>
              </a:spcBef>
              <a:spcAft>
                <a:spcPts val="0"/>
              </a:spcAft>
              <a:buClr>
                <a:schemeClr val="accent2"/>
              </a:buClr>
              <a:buSzPct val="25000"/>
              <a:buFont typeface="Noto Sans Symbols"/>
              <a:buNone/>
            </a:pPr>
            <a:r>
              <a:rPr lang="en-US" sz="1800" b="0" i="0" u="none" strike="noStrike" cap="none" dirty="0">
                <a:solidFill>
                  <a:schemeClr val="dk1"/>
                </a:solidFill>
                <a:latin typeface="Arial"/>
                <a:ea typeface="Arial"/>
                <a:cs typeface="Arial"/>
                <a:sym typeface="Arial"/>
              </a:rPr>
              <a:t>	</a:t>
            </a:r>
          </a:p>
          <a:p>
            <a:pPr marL="320040" marR="0" lvl="0" indent="-320040" algn="l" rtl="0">
              <a:spcBef>
                <a:spcPts val="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70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700"/>
              </a:spcBef>
              <a:spcAft>
                <a:spcPts val="0"/>
              </a:spcAft>
              <a:buClr>
                <a:schemeClr val="accent2"/>
              </a:buClr>
              <a:buSzPct val="25000"/>
              <a:buFont typeface="Noto Sans Symbols"/>
              <a:buNone/>
            </a:pPr>
            <a:r>
              <a:rPr lang="en-US" sz="1800" b="1" i="0" u="none" strike="noStrike" cap="none" dirty="0">
                <a:solidFill>
                  <a:schemeClr val="dk1"/>
                </a:solidFill>
                <a:latin typeface="Helvetica Neue"/>
                <a:ea typeface="Helvetica Neue"/>
                <a:cs typeface="Helvetica Neue"/>
                <a:sym typeface="Helvetica Neue"/>
              </a:rPr>
              <a:t>	</a:t>
            </a:r>
          </a:p>
          <a:p>
            <a:pPr marL="320040" marR="0" lvl="0" indent="-320040" algn="l" rtl="0">
              <a:spcBef>
                <a:spcPts val="700"/>
              </a:spcBef>
              <a:buClr>
                <a:schemeClr val="accent2"/>
              </a:buClr>
              <a:buSzPct val="25000"/>
              <a:buFont typeface="Noto Sans Symbols"/>
              <a:buNone/>
            </a:pPr>
            <a:r>
              <a:rPr lang="en-US" sz="1800" b="1" i="0" u="none" strike="noStrike" cap="none" dirty="0">
                <a:solidFill>
                  <a:schemeClr val="dk1"/>
                </a:solidFill>
                <a:latin typeface="Helvetica Neue"/>
                <a:ea typeface="Helvetica Neue"/>
                <a:cs typeface="Helvetica Neue"/>
                <a:sym typeface="Helvetica Neue"/>
              </a:rPr>
              <a:t>	</a:t>
            </a:r>
          </a:p>
        </p:txBody>
      </p:sp>
      <p:sp>
        <p:nvSpPr>
          <p:cNvPr id="8" name="Shape 104"/>
          <p:cNvSpPr txBox="1">
            <a:spLocks noGrp="1"/>
          </p:cNvSpPr>
          <p:nvPr>
            <p:ph type="title"/>
          </p:nvPr>
        </p:nvSpPr>
        <p:spPr>
          <a:xfrm>
            <a:off x="539551" y="164208"/>
            <a:ext cx="8153399"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000099"/>
              </a:buClr>
              <a:buSzPct val="25000"/>
              <a:buFont typeface="Questrial"/>
              <a:buNone/>
            </a:pPr>
            <a:r>
              <a:rPr lang="en-US" sz="4800" dirty="0">
                <a:solidFill>
                  <a:srgbClr val="000099"/>
                </a:solidFill>
              </a:rPr>
              <a:t>A Student’s Story</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3250" r="9401" b="32158"/>
          <a:stretch/>
        </p:blipFill>
        <p:spPr>
          <a:xfrm>
            <a:off x="611561" y="1924308"/>
            <a:ext cx="3665357" cy="2944852"/>
          </a:xfrm>
          <a:prstGeom prst="rect">
            <a:avLst/>
          </a:prstGeom>
        </p:spPr>
      </p:pic>
    </p:spTree>
    <p:extLst>
      <p:ext uri="{BB962C8B-B14F-4D97-AF65-F5344CB8AC3E}">
        <p14:creationId xmlns:p14="http://schemas.microsoft.com/office/powerpoint/2010/main" val="2216391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Shape 105"/>
          <p:cNvSpPr txBox="1">
            <a:spLocks noGrp="1"/>
          </p:cNvSpPr>
          <p:nvPr>
            <p:ph type="body" idx="1"/>
          </p:nvPr>
        </p:nvSpPr>
        <p:spPr>
          <a:xfrm>
            <a:off x="4427985" y="1941532"/>
            <a:ext cx="4175564" cy="3035701"/>
          </a:xfrm>
          <a:prstGeom prst="rect">
            <a:avLst/>
          </a:prstGeom>
          <a:noFill/>
          <a:ln>
            <a:noFill/>
          </a:ln>
        </p:spPr>
        <p:txBody>
          <a:bodyPr lIns="91425" tIns="45700" rIns="91425" bIns="45700" anchor="t" anchorCtr="0">
            <a:noAutofit/>
          </a:bodyPr>
          <a:lstStyle/>
          <a:p>
            <a:pPr>
              <a:buSzPct val="110000"/>
              <a:buFont typeface="Wingdings" panose="05000000000000000000" pitchFamily="2" charset="2"/>
              <a:buChar char="§"/>
            </a:pPr>
            <a:r>
              <a:rPr lang="en-US" sz="1600" dirty="0">
                <a:latin typeface="Arial" panose="020B0604020202020204" pitchFamily="34" charset="0"/>
                <a:cs typeface="Arial" panose="020B0604020202020204" pitchFamily="34" charset="0"/>
              </a:rPr>
              <a:t>Stepdad was a stationary engineer for over 20 years, and he encouraged her to enroll in the MET program.</a:t>
            </a:r>
          </a:p>
          <a:p>
            <a:pPr>
              <a:buSzPct val="110000"/>
              <a:buFont typeface="Wingdings" panose="05000000000000000000" pitchFamily="2" charset="2"/>
              <a:buChar char="§"/>
            </a:pPr>
            <a:r>
              <a:rPr lang="en-US" sz="1600" dirty="0">
                <a:latin typeface="Arial" panose="020B0604020202020204" pitchFamily="34" charset="0"/>
                <a:cs typeface="Arial" panose="020B0604020202020204" pitchFamily="34" charset="0"/>
              </a:rPr>
              <a:t>Currently in 3</a:t>
            </a:r>
            <a:r>
              <a:rPr lang="en-US" sz="1600" baseline="30000" dirty="0">
                <a:latin typeface="Arial" panose="020B0604020202020204" pitchFamily="34" charset="0"/>
                <a:cs typeface="Arial" panose="020B0604020202020204" pitchFamily="34" charset="0"/>
              </a:rPr>
              <a:t>rd</a:t>
            </a:r>
            <a:r>
              <a:rPr lang="en-US" sz="1600" dirty="0">
                <a:latin typeface="Arial" panose="020B0604020202020204" pitchFamily="34" charset="0"/>
                <a:cs typeface="Arial" panose="020B0604020202020204" pitchFamily="34" charset="0"/>
              </a:rPr>
              <a:t>-semester, pursuing the Associate of Science degree.</a:t>
            </a:r>
          </a:p>
          <a:p>
            <a:pPr fontAlgn="auto">
              <a:spcAft>
                <a:spcPts val="0"/>
              </a:spcAft>
              <a:buSzPct val="110000"/>
              <a:buFont typeface="Wingdings" panose="05000000000000000000" pitchFamily="2" charset="2"/>
              <a:buChar char="§"/>
            </a:pPr>
            <a:r>
              <a:rPr lang="en-US" sz="1600" dirty="0">
                <a:latin typeface="Arial" panose="020B0604020202020204" pitchFamily="34" charset="0"/>
                <a:cs typeface="Arial" panose="020B0604020202020204" pitchFamily="34" charset="0"/>
              </a:rPr>
              <a:t>“I enjoy my education and for the first time I feel like I belong. The professors have helped me with more than just my education. They have mentored and guided me in both personal and professional aspects and have become like a family for me.”</a:t>
            </a:r>
            <a:endParaRPr lang="en-US" sz="2800" dirty="0">
              <a:latin typeface="Helvetica Neue"/>
              <a:ea typeface="Helvetica Neue"/>
              <a:cs typeface="Helvetica Neue"/>
              <a:sym typeface="Helvetica Neue"/>
            </a:endParaRPr>
          </a:p>
          <a:p>
            <a:pPr lvl="0" indent="-320040">
              <a:spcBef>
                <a:spcPts val="0"/>
              </a:spcBef>
              <a:buSzPct val="25000"/>
              <a:buNone/>
            </a:pPr>
            <a:r>
              <a:rPr lang="en-US" sz="2800" b="0" i="0" u="none" strike="noStrike" cap="none" dirty="0">
                <a:solidFill>
                  <a:schemeClr val="dk1"/>
                </a:solidFill>
                <a:latin typeface="Helvetica Neue"/>
                <a:ea typeface="Helvetica Neue"/>
                <a:cs typeface="Helvetica Neue"/>
                <a:sym typeface="Helvetica Neue"/>
              </a:rPr>
              <a:t>	</a:t>
            </a:r>
            <a:endParaRPr lang="en-US" sz="2800" dirty="0">
              <a:latin typeface="Helvetica Neue"/>
              <a:ea typeface="Helvetica Neue"/>
              <a:cs typeface="Helvetica Neue"/>
              <a:sym typeface="Helvetica Neue"/>
            </a:endParaRPr>
          </a:p>
          <a:p>
            <a:pPr lvl="0" indent="-320040">
              <a:spcBef>
                <a:spcPts val="0"/>
              </a:spcBef>
              <a:buSzPct val="25000"/>
              <a:buNone/>
            </a:pPr>
            <a:endParaRPr lang="en-US" sz="1800" dirty="0">
              <a:latin typeface="Helvetica Neue"/>
              <a:ea typeface="Helvetica Neue"/>
              <a:cs typeface="Helvetica Neue"/>
              <a:sym typeface="Helvetica Neue"/>
            </a:endParaRPr>
          </a:p>
          <a:p>
            <a:pPr marL="320040" marR="0" lvl="0" indent="-320040" algn="l" rtl="0">
              <a:spcBef>
                <a:spcPts val="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0"/>
              </a:spcBef>
              <a:spcAft>
                <a:spcPts val="0"/>
              </a:spcAft>
              <a:buClr>
                <a:schemeClr val="accent2"/>
              </a:buClr>
              <a:buSzPct val="25000"/>
              <a:buFont typeface="Noto Sans Symbols"/>
              <a:buNone/>
            </a:pPr>
            <a:r>
              <a:rPr lang="en-US" sz="1800" b="0" i="0" u="none" strike="noStrike" cap="none" dirty="0">
                <a:solidFill>
                  <a:schemeClr val="dk1"/>
                </a:solidFill>
                <a:latin typeface="Arial"/>
                <a:ea typeface="Arial"/>
                <a:cs typeface="Arial"/>
                <a:sym typeface="Arial"/>
              </a:rPr>
              <a:t>	</a:t>
            </a:r>
          </a:p>
          <a:p>
            <a:pPr marL="320040" marR="0" lvl="0" indent="-320040" algn="l" rtl="0">
              <a:spcBef>
                <a:spcPts val="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700"/>
              </a:spcBef>
              <a:spcAft>
                <a:spcPts val="0"/>
              </a:spcAft>
              <a:buClr>
                <a:schemeClr val="accent2"/>
              </a:buClr>
              <a:buSzPct val="25000"/>
              <a:buFont typeface="Noto Sans Symbols"/>
              <a:buNone/>
            </a:pPr>
            <a:endParaRPr sz="1800" b="0" i="0" u="none" strike="noStrike" cap="none" dirty="0">
              <a:solidFill>
                <a:schemeClr val="dk1"/>
              </a:solidFill>
              <a:latin typeface="Helvetica Neue"/>
              <a:ea typeface="Helvetica Neue"/>
              <a:cs typeface="Helvetica Neue"/>
              <a:sym typeface="Helvetica Neue"/>
            </a:endParaRPr>
          </a:p>
          <a:p>
            <a:pPr marL="320040" marR="0" lvl="0" indent="-320040" algn="l" rtl="0">
              <a:spcBef>
                <a:spcPts val="700"/>
              </a:spcBef>
              <a:spcAft>
                <a:spcPts val="0"/>
              </a:spcAft>
              <a:buClr>
                <a:schemeClr val="accent2"/>
              </a:buClr>
              <a:buSzPct val="25000"/>
              <a:buFont typeface="Noto Sans Symbols"/>
              <a:buNone/>
            </a:pPr>
            <a:r>
              <a:rPr lang="en-US" sz="1800" b="1" i="0" u="none" strike="noStrike" cap="none" dirty="0">
                <a:solidFill>
                  <a:schemeClr val="dk1"/>
                </a:solidFill>
                <a:latin typeface="Helvetica Neue"/>
                <a:ea typeface="Helvetica Neue"/>
                <a:cs typeface="Helvetica Neue"/>
                <a:sym typeface="Helvetica Neue"/>
              </a:rPr>
              <a:t>	</a:t>
            </a:r>
          </a:p>
          <a:p>
            <a:pPr marL="320040" marR="0" lvl="0" indent="-320040" algn="l" rtl="0">
              <a:spcBef>
                <a:spcPts val="700"/>
              </a:spcBef>
              <a:buClr>
                <a:schemeClr val="accent2"/>
              </a:buClr>
              <a:buSzPct val="25000"/>
              <a:buFont typeface="Noto Sans Symbols"/>
              <a:buNone/>
            </a:pPr>
            <a:r>
              <a:rPr lang="en-US" sz="1800" b="1" i="0" u="none" strike="noStrike" cap="none" dirty="0">
                <a:solidFill>
                  <a:schemeClr val="dk1"/>
                </a:solidFill>
                <a:latin typeface="Helvetica Neue"/>
                <a:ea typeface="Helvetica Neue"/>
                <a:cs typeface="Helvetica Neue"/>
                <a:sym typeface="Helvetica Neue"/>
              </a:rPr>
              <a:t>	</a:t>
            </a:r>
          </a:p>
        </p:txBody>
      </p:sp>
      <p:sp>
        <p:nvSpPr>
          <p:cNvPr id="8" name="Shape 104"/>
          <p:cNvSpPr txBox="1">
            <a:spLocks noGrp="1"/>
          </p:cNvSpPr>
          <p:nvPr>
            <p:ph type="title"/>
          </p:nvPr>
        </p:nvSpPr>
        <p:spPr>
          <a:xfrm>
            <a:off x="539551" y="164208"/>
            <a:ext cx="8153399"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000099"/>
              </a:buClr>
              <a:buSzPct val="25000"/>
              <a:buFont typeface="Questrial"/>
              <a:buNone/>
            </a:pPr>
            <a:r>
              <a:rPr lang="en-US" sz="4800" dirty="0">
                <a:solidFill>
                  <a:srgbClr val="000099"/>
                </a:solidFill>
              </a:rPr>
              <a:t>A Student’s Story</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3250" r="9401" b="32158"/>
          <a:stretch/>
        </p:blipFill>
        <p:spPr>
          <a:xfrm>
            <a:off x="611561" y="1924308"/>
            <a:ext cx="3665357" cy="2944852"/>
          </a:xfrm>
          <a:prstGeom prst="rect">
            <a:avLst/>
          </a:prstGeom>
        </p:spPr>
      </p:pic>
    </p:spTree>
    <p:extLst>
      <p:ext uri="{BB962C8B-B14F-4D97-AF65-F5344CB8AC3E}">
        <p14:creationId xmlns:p14="http://schemas.microsoft.com/office/powerpoint/2010/main" val="724658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539552" y="188642"/>
            <a:ext cx="8229600" cy="981075"/>
          </a:xfrm>
        </p:spPr>
        <p:txBody>
          <a:bodyPr>
            <a:normAutofit/>
          </a:bodyPr>
          <a:lstStyle/>
          <a:p>
            <a:r>
              <a:rPr lang="en-US" sz="4000" dirty="0">
                <a:solidFill>
                  <a:srgbClr val="000099"/>
                </a:solidFill>
              </a:rPr>
              <a:t>Q&amp;A/ Contact Us</a:t>
            </a:r>
          </a:p>
        </p:txBody>
      </p:sp>
      <p:sp>
        <p:nvSpPr>
          <p:cNvPr id="106499" name="Rectangle 3"/>
          <p:cNvSpPr>
            <a:spLocks noGrp="1" noChangeArrowheads="1"/>
          </p:cNvSpPr>
          <p:nvPr>
            <p:ph sz="quarter" idx="1"/>
          </p:nvPr>
        </p:nvSpPr>
        <p:spPr>
          <a:xfrm>
            <a:off x="251520" y="1844824"/>
            <a:ext cx="4392488" cy="4525962"/>
          </a:xfrm>
        </p:spPr>
        <p:txBody>
          <a:bodyPr>
            <a:normAutofit fontScale="70000" lnSpcReduction="20000"/>
          </a:bodyPr>
          <a:lstStyle/>
          <a:p>
            <a:pPr marL="319088" indent="-319088">
              <a:spcBef>
                <a:spcPts val="0"/>
              </a:spcBef>
              <a:buNone/>
            </a:pPr>
            <a:r>
              <a:rPr lang="en-US" sz="1800" dirty="0">
                <a:latin typeface="Helvetica Neue"/>
              </a:rPr>
              <a:t>	</a:t>
            </a:r>
            <a:r>
              <a:rPr lang="en-US" sz="1800" b="1" dirty="0">
                <a:latin typeface="Arial" pitchFamily="34" charset="0"/>
                <a:cs typeface="Arial" pitchFamily="34" charset="0"/>
              </a:rPr>
              <a:t>Pamela Wallace, BEST Center</a:t>
            </a:r>
          </a:p>
          <a:p>
            <a:pPr marL="319088" indent="-319088">
              <a:spcBef>
                <a:spcPts val="0"/>
              </a:spcBef>
              <a:buNone/>
            </a:pPr>
            <a:r>
              <a:rPr lang="en-US" sz="1800" dirty="0">
                <a:latin typeface="Arial" pitchFamily="34" charset="0"/>
                <a:cs typeface="Arial" pitchFamily="34" charset="0"/>
              </a:rPr>
              <a:t>	pwallace@peralta.edu</a:t>
            </a:r>
          </a:p>
          <a:p>
            <a:pPr marL="319088" indent="-319088">
              <a:spcBef>
                <a:spcPts val="0"/>
              </a:spcBef>
              <a:buNone/>
            </a:pPr>
            <a:endParaRPr lang="en-US" sz="2000" dirty="0">
              <a:latin typeface="Arial" pitchFamily="34" charset="0"/>
              <a:cs typeface="Arial" pitchFamily="34" charset="0"/>
            </a:endParaRPr>
          </a:p>
          <a:p>
            <a:pPr marL="319088" indent="-319088">
              <a:spcBef>
                <a:spcPts val="0"/>
              </a:spcBef>
              <a:buNone/>
            </a:pPr>
            <a:r>
              <a:rPr lang="en-US" sz="1800" b="1" dirty="0">
                <a:latin typeface="Helvetica Neue"/>
                <a:cs typeface="Arial" pitchFamily="34" charset="0"/>
              </a:rPr>
              <a:t>	</a:t>
            </a:r>
            <a:r>
              <a:rPr lang="en-US" sz="1800" b="1" dirty="0">
                <a:latin typeface="Arial" pitchFamily="34" charset="0"/>
                <a:cs typeface="Arial" pitchFamily="34" charset="0"/>
              </a:rPr>
              <a:t>Merry Beth Hall, PHCC Foundation</a:t>
            </a:r>
            <a:r>
              <a:rPr lang="en-US" sz="1800" dirty="0">
                <a:latin typeface="Arial" pitchFamily="34" charset="0"/>
                <a:cs typeface="Arial" pitchFamily="34" charset="0"/>
              </a:rPr>
              <a:t> hall@naphcc.org	</a:t>
            </a:r>
          </a:p>
          <a:p>
            <a:pPr>
              <a:spcBef>
                <a:spcPts val="0"/>
              </a:spcBef>
              <a:buNone/>
            </a:pPr>
            <a:endParaRPr lang="en-US" sz="1800" dirty="0">
              <a:latin typeface="Arial" pitchFamily="34" charset="0"/>
              <a:cs typeface="Arial" pitchFamily="34" charset="0"/>
            </a:endParaRPr>
          </a:p>
          <a:p>
            <a:pPr>
              <a:spcBef>
                <a:spcPts val="0"/>
              </a:spcBef>
              <a:buNone/>
            </a:pPr>
            <a:r>
              <a:rPr lang="en-US" sz="1800" dirty="0">
                <a:latin typeface="Arial" pitchFamily="34" charset="0"/>
                <a:cs typeface="Arial" pitchFamily="34" charset="0"/>
              </a:rPr>
              <a:t>	</a:t>
            </a:r>
            <a:r>
              <a:rPr lang="en-US" sz="1800" b="1" dirty="0" err="1">
                <a:latin typeface="Arial" pitchFamily="34" charset="0"/>
                <a:cs typeface="Arial" pitchFamily="34" charset="0"/>
              </a:rPr>
              <a:t>Telese</a:t>
            </a:r>
            <a:r>
              <a:rPr lang="en-US" sz="1800" b="1" dirty="0">
                <a:latin typeface="Arial" pitchFamily="34" charset="0"/>
                <a:cs typeface="Arial" pitchFamily="34" charset="0"/>
              </a:rPr>
              <a:t> Williams, GA State University</a:t>
            </a:r>
          </a:p>
          <a:p>
            <a:pPr>
              <a:spcBef>
                <a:spcPts val="0"/>
              </a:spcBef>
              <a:buNone/>
            </a:pPr>
            <a:r>
              <a:rPr lang="en-US" sz="2000" b="1" dirty="0">
                <a:latin typeface="Arial" pitchFamily="34" charset="0"/>
                <a:cs typeface="Arial" pitchFamily="34" charset="0"/>
              </a:rPr>
              <a:t>	</a:t>
            </a:r>
            <a:r>
              <a:rPr lang="en-US" sz="1800" dirty="0">
                <a:latin typeface="Arial" pitchFamily="34" charset="0"/>
                <a:cs typeface="Arial" pitchFamily="34" charset="0"/>
              </a:rPr>
              <a:t> telese1@bellsouth.net</a:t>
            </a:r>
            <a:endParaRPr lang="en-US" sz="2000" dirty="0">
              <a:latin typeface="Arial" pitchFamily="34" charset="0"/>
              <a:cs typeface="Arial" pitchFamily="34" charset="0"/>
            </a:endParaRPr>
          </a:p>
          <a:p>
            <a:pPr>
              <a:spcBef>
                <a:spcPts val="0"/>
              </a:spcBef>
              <a:buNone/>
            </a:pPr>
            <a:endParaRPr lang="en-US" sz="1800" b="1" dirty="0">
              <a:latin typeface="Arial" pitchFamily="34" charset="0"/>
              <a:cs typeface="Arial" pitchFamily="34" charset="0"/>
            </a:endParaRPr>
          </a:p>
          <a:p>
            <a:pPr>
              <a:spcBef>
                <a:spcPts val="0"/>
              </a:spcBef>
              <a:buNone/>
            </a:pPr>
            <a:r>
              <a:rPr lang="en-US" sz="1800" b="1" dirty="0">
                <a:latin typeface="Arial" pitchFamily="34" charset="0"/>
                <a:cs typeface="Arial" pitchFamily="34" charset="0"/>
              </a:rPr>
              <a:t>	Dr. Deb Hall, Valencia College</a:t>
            </a:r>
          </a:p>
          <a:p>
            <a:pPr>
              <a:spcBef>
                <a:spcPts val="0"/>
              </a:spcBef>
              <a:buNone/>
            </a:pPr>
            <a:r>
              <a:rPr lang="en-US" sz="1800" b="1" dirty="0">
                <a:latin typeface="Arial" pitchFamily="34" charset="0"/>
                <a:cs typeface="Arial" pitchFamily="34" charset="0"/>
              </a:rPr>
              <a:t>	</a:t>
            </a:r>
            <a:r>
              <a:rPr lang="en-US" sz="1800" dirty="0">
                <a:latin typeface="Arial" pitchFamily="34" charset="0"/>
                <a:cs typeface="Arial" pitchFamily="34" charset="0"/>
              </a:rPr>
              <a:t>dhall@valenciacollege.edu</a:t>
            </a:r>
          </a:p>
          <a:p>
            <a:pPr>
              <a:spcBef>
                <a:spcPts val="0"/>
              </a:spcBef>
              <a:buNone/>
            </a:pPr>
            <a:r>
              <a:rPr lang="en-US" sz="1800" b="1" dirty="0">
                <a:latin typeface="Arial" pitchFamily="34" charset="0"/>
                <a:cs typeface="Arial" pitchFamily="34" charset="0"/>
              </a:rPr>
              <a:t>	</a:t>
            </a:r>
          </a:p>
          <a:p>
            <a:pPr>
              <a:spcBef>
                <a:spcPts val="0"/>
              </a:spcBef>
              <a:buNone/>
            </a:pPr>
            <a:r>
              <a:rPr lang="en-US" sz="1800" b="1" dirty="0">
                <a:latin typeface="Arial" pitchFamily="34" charset="0"/>
                <a:cs typeface="Arial" pitchFamily="34" charset="0"/>
              </a:rPr>
              <a:t>	Samantha Lott, Sacramento City College</a:t>
            </a:r>
          </a:p>
          <a:p>
            <a:pPr>
              <a:spcBef>
                <a:spcPts val="0"/>
              </a:spcBef>
              <a:buNone/>
            </a:pPr>
            <a:r>
              <a:rPr lang="en-US" sz="1800" b="1" dirty="0">
                <a:latin typeface="Arial" pitchFamily="34" charset="0"/>
                <a:cs typeface="Arial" pitchFamily="34" charset="0"/>
              </a:rPr>
              <a:t>	</a:t>
            </a:r>
            <a:r>
              <a:rPr lang="en-US" sz="1800" dirty="0">
                <a:latin typeface="Arial" pitchFamily="34" charset="0"/>
                <a:cs typeface="Arial" pitchFamily="34" charset="0"/>
              </a:rPr>
              <a:t>samananthap@gmail.com</a:t>
            </a:r>
          </a:p>
          <a:p>
            <a:pPr>
              <a:spcBef>
                <a:spcPts val="0"/>
              </a:spcBef>
              <a:buSzPct val="110000"/>
              <a:buNone/>
            </a:pPr>
            <a:endParaRPr lang="en-US" sz="1800" b="1" dirty="0">
              <a:latin typeface="Arial" pitchFamily="34" charset="0"/>
              <a:cs typeface="Arial" pitchFamily="34" charset="0"/>
            </a:endParaRPr>
          </a:p>
          <a:p>
            <a:pPr>
              <a:spcBef>
                <a:spcPts val="0"/>
              </a:spcBef>
              <a:buSzPct val="110000"/>
              <a:buNone/>
            </a:pPr>
            <a:r>
              <a:rPr lang="en-US" sz="1800" b="1" dirty="0">
                <a:latin typeface="Arial" pitchFamily="34" charset="0"/>
                <a:cs typeface="Arial" pitchFamily="34" charset="0"/>
              </a:rPr>
              <a:t>	HVAC Excellence - ESCO Group</a:t>
            </a:r>
          </a:p>
          <a:p>
            <a:pPr>
              <a:spcBef>
                <a:spcPts val="0"/>
              </a:spcBef>
              <a:buSzPct val="110000"/>
              <a:buNone/>
            </a:pPr>
            <a:r>
              <a:rPr lang="en-US" sz="1800" dirty="0">
                <a:latin typeface="Arial" pitchFamily="34" charset="0"/>
                <a:cs typeface="Arial" pitchFamily="34" charset="0"/>
              </a:rPr>
              <a:t>	www.escogroup.org/hvac/</a:t>
            </a:r>
          </a:p>
          <a:p>
            <a:pPr>
              <a:spcBef>
                <a:spcPts val="0"/>
              </a:spcBef>
              <a:buSzPct val="110000"/>
              <a:buNone/>
            </a:pPr>
            <a:r>
              <a:rPr lang="en-US" sz="1800" dirty="0">
                <a:latin typeface="Arial" pitchFamily="34" charset="0"/>
                <a:cs typeface="Arial" pitchFamily="34" charset="0"/>
              </a:rPr>
              <a:t>	Renee Tomlinson – Director, Strategic Partnerships</a:t>
            </a:r>
          </a:p>
          <a:p>
            <a:pPr>
              <a:spcBef>
                <a:spcPts val="0"/>
              </a:spcBef>
              <a:buSzPct val="110000"/>
              <a:buNone/>
            </a:pPr>
            <a:r>
              <a:rPr lang="en-US" sz="1800" dirty="0">
                <a:latin typeface="Arial" pitchFamily="34" charset="0"/>
                <a:cs typeface="Arial" pitchFamily="34" charset="0"/>
              </a:rPr>
              <a:t>	renee@escogroup.org</a:t>
            </a:r>
          </a:p>
          <a:p>
            <a:pPr>
              <a:spcBef>
                <a:spcPts val="0"/>
              </a:spcBef>
              <a:buSzPct val="110000"/>
              <a:buNone/>
            </a:pPr>
            <a:r>
              <a:rPr lang="en-US" sz="1800" dirty="0">
                <a:latin typeface="Arial" pitchFamily="34" charset="0"/>
                <a:cs typeface="Arial" pitchFamily="34" charset="0"/>
              </a:rPr>
              <a:t>	800-726-9696</a:t>
            </a:r>
            <a:endParaRPr lang="en-US" sz="1800" b="1" dirty="0">
              <a:latin typeface="Arial" pitchFamily="34" charset="0"/>
              <a:cs typeface="Arial" pitchFamily="34" charset="0"/>
            </a:endParaRPr>
          </a:p>
          <a:p>
            <a:pPr>
              <a:spcBef>
                <a:spcPts val="0"/>
              </a:spcBef>
              <a:buSzPct val="110000"/>
              <a:buNone/>
            </a:pPr>
            <a:r>
              <a:rPr lang="en-US" sz="1800" b="1" dirty="0">
                <a:latin typeface="Arial" pitchFamily="34" charset="0"/>
                <a:cs typeface="Arial" pitchFamily="34" charset="0"/>
              </a:rPr>
              <a:t>	</a:t>
            </a:r>
          </a:p>
          <a:p>
            <a:pPr>
              <a:spcBef>
                <a:spcPts val="0"/>
              </a:spcBef>
              <a:buSzPct val="110000"/>
              <a:buNone/>
            </a:pPr>
            <a:r>
              <a:rPr lang="en-US" sz="1800" b="1" dirty="0">
                <a:latin typeface="Arial" pitchFamily="34" charset="0"/>
                <a:cs typeface="Arial" pitchFamily="34" charset="0"/>
              </a:rPr>
              <a:t>	BEST Center </a:t>
            </a:r>
          </a:p>
          <a:p>
            <a:pPr>
              <a:spcBef>
                <a:spcPts val="0"/>
              </a:spcBef>
              <a:buSzPct val="110000"/>
              <a:buNone/>
            </a:pPr>
            <a:r>
              <a:rPr lang="en-US" sz="1800" b="1" dirty="0">
                <a:latin typeface="Arial" pitchFamily="34" charset="0"/>
                <a:cs typeface="Arial" pitchFamily="34" charset="0"/>
              </a:rPr>
              <a:t>	</a:t>
            </a:r>
            <a:r>
              <a:rPr lang="en-US" sz="1800" dirty="0">
                <a:latin typeface="Arial" pitchFamily="34" charset="0"/>
                <a:cs typeface="Arial" pitchFamily="34" charset="0"/>
              </a:rPr>
              <a:t>www.bestctr.org</a:t>
            </a:r>
            <a:r>
              <a:rPr lang="en-US" sz="1800" b="1" dirty="0">
                <a:latin typeface="Arial" pitchFamily="34" charset="0"/>
                <a:cs typeface="Arial" pitchFamily="34" charset="0"/>
              </a:rPr>
              <a:t> </a:t>
            </a:r>
          </a:p>
          <a:p>
            <a:pPr>
              <a:spcBef>
                <a:spcPts val="0"/>
              </a:spcBef>
              <a:buSzPct val="110000"/>
              <a:buNone/>
            </a:pPr>
            <a:r>
              <a:rPr lang="en-US" sz="1800" dirty="0">
                <a:latin typeface="Arial" pitchFamily="34" charset="0"/>
                <a:cs typeface="Arial" pitchFamily="34" charset="0"/>
              </a:rPr>
              <a:t>	Larry Chang, Manager</a:t>
            </a:r>
          </a:p>
          <a:p>
            <a:pPr>
              <a:spcBef>
                <a:spcPts val="0"/>
              </a:spcBef>
              <a:buSzPct val="110000"/>
              <a:buNone/>
            </a:pPr>
            <a:r>
              <a:rPr lang="en-US" sz="1800" dirty="0">
                <a:latin typeface="Arial" pitchFamily="34" charset="0"/>
                <a:cs typeface="Arial" pitchFamily="34" charset="0"/>
              </a:rPr>
              <a:t>	510-464-3240</a:t>
            </a:r>
          </a:p>
          <a:p>
            <a:pPr>
              <a:spcBef>
                <a:spcPts val="0"/>
              </a:spcBef>
              <a:buSzPct val="110000"/>
              <a:buNone/>
            </a:pPr>
            <a:r>
              <a:rPr lang="en-US" sz="1800" dirty="0">
                <a:latin typeface="Arial" pitchFamily="34" charset="0"/>
                <a:cs typeface="Arial" pitchFamily="34" charset="0"/>
              </a:rPr>
              <a:t>	</a:t>
            </a:r>
          </a:p>
          <a:p>
            <a:pPr>
              <a:spcBef>
                <a:spcPts val="0"/>
              </a:spcBef>
              <a:buSzPct val="110000"/>
              <a:buNone/>
            </a:pPr>
            <a:r>
              <a:rPr lang="en-US" sz="1800" dirty="0">
                <a:latin typeface="Arial" pitchFamily="34" charset="0"/>
                <a:cs typeface="Arial" pitchFamily="34" charset="0"/>
              </a:rPr>
              <a:t>	</a:t>
            </a:r>
          </a:p>
          <a:p>
            <a:pPr>
              <a:spcBef>
                <a:spcPts val="0"/>
              </a:spcBef>
              <a:buSzPct val="110000"/>
              <a:buNone/>
            </a:pPr>
            <a:endParaRPr lang="en-US" sz="1800" dirty="0">
              <a:latin typeface="Helvetica Neue"/>
            </a:endParaRPr>
          </a:p>
          <a:p>
            <a:pPr>
              <a:spcBef>
                <a:spcPts val="0"/>
              </a:spcBef>
              <a:buSzPct val="110000"/>
              <a:buNone/>
            </a:pPr>
            <a:endParaRPr lang="en-US" sz="1800" dirty="0">
              <a:latin typeface="Helvetica Neue"/>
            </a:endParaRPr>
          </a:p>
          <a:p>
            <a:pPr>
              <a:buNone/>
            </a:pPr>
            <a:endParaRPr lang="en-US" dirty="0"/>
          </a:p>
        </p:txBody>
      </p:sp>
      <p:pic>
        <p:nvPicPr>
          <p:cNvPr id="9" name="Picture 8"/>
          <p:cNvPicPr>
            <a:picLocks noChangeAspect="1" noChangeArrowheads="1"/>
          </p:cNvPicPr>
          <p:nvPr/>
        </p:nvPicPr>
        <p:blipFill>
          <a:blip r:embed="rId2" cstate="print"/>
          <a:srcRect/>
          <a:stretch>
            <a:fillRect/>
          </a:stretch>
        </p:blipFill>
        <p:spPr bwMode="auto">
          <a:xfrm>
            <a:off x="4663887" y="4437112"/>
            <a:ext cx="3868554" cy="1150679"/>
          </a:xfrm>
          <a:prstGeom prst="rect">
            <a:avLst/>
          </a:prstGeom>
          <a:noFill/>
          <a:ln w="9525">
            <a:noFill/>
            <a:miter lim="800000"/>
            <a:headEnd/>
            <a:tailEnd/>
          </a:ln>
          <a:effectLst/>
        </p:spPr>
      </p:pic>
      <p:pic>
        <p:nvPicPr>
          <p:cNvPr id="10" name="Picture 2" descr="C:\Users\lchang\Desktop\NSF logo low 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204864"/>
            <a:ext cx="1574689" cy="15841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logo&#10;&#10;Description generated with very high confidence">
            <a:extLst>
              <a:ext uri="{FF2B5EF4-FFF2-40B4-BE49-F238E27FC236}">
                <a16:creationId xmlns:a16="http://schemas.microsoft.com/office/drawing/2014/main" id="{E068430D-F429-4B30-A0FE-DB1087E2D8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2276872"/>
            <a:ext cx="1440160" cy="15485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539552" y="188642"/>
            <a:ext cx="8229600" cy="981075"/>
          </a:xfrm>
        </p:spPr>
        <p:txBody>
          <a:bodyPr>
            <a:normAutofit/>
          </a:bodyPr>
          <a:lstStyle/>
          <a:p>
            <a:pPr algn="ctr"/>
            <a:r>
              <a:rPr lang="en-US" sz="4000" dirty="0">
                <a:solidFill>
                  <a:srgbClr val="000099"/>
                </a:solidFill>
              </a:rPr>
              <a:t>Presentation agenda</a:t>
            </a:r>
          </a:p>
        </p:txBody>
      </p:sp>
      <p:sp>
        <p:nvSpPr>
          <p:cNvPr id="106499" name="Rectangle 3"/>
          <p:cNvSpPr>
            <a:spLocks noGrp="1" noChangeArrowheads="1"/>
          </p:cNvSpPr>
          <p:nvPr>
            <p:ph sz="quarter" idx="1"/>
          </p:nvPr>
        </p:nvSpPr>
        <p:spPr>
          <a:xfrm>
            <a:off x="539552" y="1700808"/>
            <a:ext cx="8229600" cy="4824536"/>
          </a:xfrm>
        </p:spPr>
        <p:txBody>
          <a:bodyPr>
            <a:normAutofit fontScale="85000" lnSpcReduction="10000"/>
          </a:bodyPr>
          <a:lstStyle/>
          <a:p>
            <a:pPr>
              <a:buSzPct val="110000"/>
              <a:buFont typeface="Wingdings" pitchFamily="2" charset="2"/>
              <a:buChar char="§"/>
            </a:pPr>
            <a:r>
              <a:rPr lang="en-US" sz="1600" b="1" dirty="0">
                <a:latin typeface="Arial" pitchFamily="34" charset="0"/>
                <a:cs typeface="Arial" pitchFamily="34" charset="0"/>
              </a:rPr>
              <a:t>Welcome</a:t>
            </a:r>
            <a:r>
              <a:rPr lang="en-US" sz="1600" dirty="0">
                <a:latin typeface="Helvetica Neue"/>
              </a:rPr>
              <a:t> </a:t>
            </a:r>
          </a:p>
          <a:p>
            <a:pPr marL="746125" indent="-746125">
              <a:buSzPct val="110000"/>
              <a:buNone/>
            </a:pPr>
            <a:r>
              <a:rPr lang="en-US" sz="1600" dirty="0">
                <a:latin typeface="Helvetica Neue"/>
              </a:rPr>
              <a:t>	</a:t>
            </a:r>
            <a:r>
              <a:rPr lang="en-US" sz="1600" dirty="0" err="1">
                <a:latin typeface="Arial" pitchFamily="34" charset="0"/>
                <a:cs typeface="Arial" pitchFamily="34" charset="0"/>
              </a:rPr>
              <a:t>Reneè</a:t>
            </a:r>
            <a:r>
              <a:rPr lang="en-US" sz="1600" dirty="0">
                <a:latin typeface="Arial" pitchFamily="34" charset="0"/>
                <a:cs typeface="Arial" pitchFamily="34" charset="0"/>
              </a:rPr>
              <a:t> Tomlinson – HVAC Excellence</a:t>
            </a:r>
          </a:p>
          <a:p>
            <a:pPr marL="746125" indent="-746125">
              <a:spcBef>
                <a:spcPts val="0"/>
              </a:spcBef>
              <a:buSzPct val="110000"/>
              <a:buNone/>
            </a:pPr>
            <a:endParaRPr lang="en-US" sz="1600" dirty="0">
              <a:latin typeface="Arial" pitchFamily="34" charset="0"/>
              <a:cs typeface="Arial" pitchFamily="34" charset="0"/>
            </a:endParaRPr>
          </a:p>
          <a:p>
            <a:pPr>
              <a:buSzPct val="110000"/>
              <a:buFont typeface="Wingdings" pitchFamily="2" charset="2"/>
              <a:buChar char="§"/>
            </a:pPr>
            <a:r>
              <a:rPr lang="en-US" sz="1600" b="1" dirty="0">
                <a:latin typeface="Arial" pitchFamily="34" charset="0"/>
                <a:cs typeface="Arial" pitchFamily="34" charset="0"/>
              </a:rPr>
              <a:t>Introduction and Overview of BEST Center</a:t>
            </a:r>
          </a:p>
          <a:p>
            <a:pPr marL="746125" indent="-746125">
              <a:buSzPct val="110000"/>
              <a:buNone/>
            </a:pPr>
            <a:r>
              <a:rPr lang="en-US" sz="1600" dirty="0">
                <a:latin typeface="Arial" pitchFamily="34" charset="0"/>
                <a:cs typeface="Arial" pitchFamily="34" charset="0"/>
              </a:rPr>
              <a:t>	Pamela Wallace – BEST Center Director</a:t>
            </a:r>
          </a:p>
          <a:p>
            <a:pPr marL="746125" indent="-746125">
              <a:spcBef>
                <a:spcPts val="0"/>
              </a:spcBef>
              <a:buSzPct val="110000"/>
              <a:buNone/>
            </a:pPr>
            <a:endParaRPr lang="en-US" sz="1600" dirty="0">
              <a:latin typeface="Arial" pitchFamily="34" charset="0"/>
              <a:cs typeface="Arial" pitchFamily="34" charset="0"/>
            </a:endParaRPr>
          </a:p>
          <a:p>
            <a:pPr>
              <a:buSzPct val="110000"/>
              <a:buFont typeface="Wingdings" pitchFamily="2" charset="2"/>
              <a:buChar char="§"/>
            </a:pPr>
            <a:r>
              <a:rPr lang="en-US" sz="1600" b="1" dirty="0">
                <a:latin typeface="Arial" panose="020B0604020202020204" pitchFamily="34" charset="0"/>
                <a:cs typeface="Arial" panose="020B0604020202020204" pitchFamily="34" charset="0"/>
              </a:rPr>
              <a:t>Attracting Women and Gen Z to the Building Trades</a:t>
            </a:r>
            <a:endParaRPr lang="en-US" sz="1600" dirty="0">
              <a:latin typeface="Arial" pitchFamily="34" charset="0"/>
              <a:cs typeface="Arial" pitchFamily="34" charset="0"/>
            </a:endParaRPr>
          </a:p>
          <a:p>
            <a:pPr marL="738188" indent="0">
              <a:buSzPct val="110000"/>
              <a:buNone/>
            </a:pPr>
            <a:r>
              <a:rPr lang="en-US" sz="1600" dirty="0">
                <a:latin typeface="Arial" pitchFamily="34" charset="0"/>
                <a:cs typeface="Arial" pitchFamily="34" charset="0"/>
              </a:rPr>
              <a:t>Merry Beth Hall, Vice President, Education Content for the PHCC Educational Foundation</a:t>
            </a:r>
          </a:p>
          <a:p>
            <a:pPr marL="738188" indent="0">
              <a:spcBef>
                <a:spcPts val="0"/>
              </a:spcBef>
              <a:buSzPct val="110000"/>
              <a:buNone/>
            </a:pPr>
            <a:endParaRPr lang="en-US" sz="1600" dirty="0">
              <a:latin typeface="Arial" pitchFamily="34" charset="0"/>
              <a:cs typeface="Arial" pitchFamily="34" charset="0"/>
            </a:endParaRPr>
          </a:p>
          <a:p>
            <a:pPr>
              <a:buSzPct val="110000"/>
              <a:buFont typeface="Wingdings" pitchFamily="2" charset="2"/>
              <a:buChar char="§"/>
            </a:pPr>
            <a:r>
              <a:rPr lang="en-US" sz="1600" b="1" dirty="0">
                <a:latin typeface="Arial" pitchFamily="34" charset="0"/>
                <a:cs typeface="Arial" pitchFamily="34" charset="0"/>
              </a:rPr>
              <a:t>A Technician’s Perspective</a:t>
            </a:r>
          </a:p>
          <a:p>
            <a:pPr marL="365125" lvl="1" indent="381000">
              <a:buSzPct val="110000"/>
              <a:buNone/>
            </a:pPr>
            <a:r>
              <a:rPr lang="en-US" sz="1600" dirty="0" err="1">
                <a:latin typeface="Arial" pitchFamily="34" charset="0"/>
                <a:cs typeface="Arial" pitchFamily="34" charset="0"/>
              </a:rPr>
              <a:t>Telese</a:t>
            </a:r>
            <a:r>
              <a:rPr lang="en-US" sz="1600" dirty="0">
                <a:latin typeface="Arial" pitchFamily="34" charset="0"/>
                <a:cs typeface="Arial" pitchFamily="34" charset="0"/>
              </a:rPr>
              <a:t> Williams, Skilled Trades Technician, Georgia State University</a:t>
            </a:r>
          </a:p>
          <a:p>
            <a:pPr marL="0" indent="0">
              <a:spcBef>
                <a:spcPts val="0"/>
              </a:spcBef>
              <a:buNone/>
            </a:pPr>
            <a:endParaRPr lang="en-US" sz="1600" b="1" dirty="0">
              <a:latin typeface="Arial" panose="020B0604020202020204" pitchFamily="34" charset="0"/>
              <a:cs typeface="Arial" panose="020B0604020202020204" pitchFamily="34" charset="0"/>
            </a:endParaRPr>
          </a:p>
          <a:p>
            <a:pPr>
              <a:buSzPct val="110000"/>
              <a:buFont typeface="Wingdings" panose="05000000000000000000" pitchFamily="2" charset="2"/>
              <a:buChar char="§"/>
            </a:pPr>
            <a:r>
              <a:rPr lang="en-US" sz="1600" b="1" dirty="0">
                <a:latin typeface="Arial" panose="020B0604020202020204" pitchFamily="34" charset="0"/>
                <a:cs typeface="Arial" panose="020B0604020202020204" pitchFamily="34" charset="0"/>
              </a:rPr>
              <a:t>Recruiting Women into Technical Programs</a:t>
            </a:r>
            <a:endParaRPr lang="en-US" sz="1600" dirty="0">
              <a:latin typeface="Arial" panose="020B0604020202020204" pitchFamily="34" charset="0"/>
              <a:cs typeface="Arial" panose="020B0604020202020204" pitchFamily="34" charset="0"/>
            </a:endParaRPr>
          </a:p>
          <a:p>
            <a:pPr marL="742950" lvl="1" indent="0">
              <a:buSzPct val="110000"/>
              <a:buNone/>
            </a:pPr>
            <a:r>
              <a:rPr lang="en-US" sz="1600" dirty="0">
                <a:latin typeface="Arial" panose="020B0604020202020204" pitchFamily="34" charset="0"/>
                <a:cs typeface="Arial" panose="020B0604020202020204" pitchFamily="34" charset="0"/>
              </a:rPr>
              <a:t>Dr. Deb Hall, Program Chair, Energy Management &amp; Controls Technology, Valencia College</a:t>
            </a:r>
          </a:p>
          <a:p>
            <a:pPr marL="365125" lvl="1" indent="381000">
              <a:spcBef>
                <a:spcPts val="0"/>
              </a:spcBef>
              <a:buSzPct val="110000"/>
              <a:buNone/>
            </a:pPr>
            <a:endParaRPr lang="en-US" sz="1600" dirty="0">
              <a:latin typeface="Arial" panose="020B0604020202020204" pitchFamily="34" charset="0"/>
              <a:cs typeface="Arial" panose="020B0604020202020204" pitchFamily="34" charset="0"/>
            </a:endParaRPr>
          </a:p>
          <a:p>
            <a:pPr>
              <a:buSzPct val="110000"/>
              <a:buFont typeface="Wingdings" pitchFamily="2" charset="2"/>
              <a:buChar char="§"/>
            </a:pPr>
            <a:r>
              <a:rPr lang="en-US" sz="1600" b="1" dirty="0">
                <a:latin typeface="Arial" pitchFamily="34" charset="0"/>
                <a:cs typeface="Arial" pitchFamily="34" charset="0"/>
              </a:rPr>
              <a:t>A Student’s Story</a:t>
            </a:r>
          </a:p>
          <a:p>
            <a:pPr marL="365125" lvl="1" indent="381000">
              <a:buSzPct val="110000"/>
              <a:buNone/>
            </a:pPr>
            <a:r>
              <a:rPr lang="en-US" sz="1600" dirty="0">
                <a:latin typeface="Arial" panose="020B0604020202020204" pitchFamily="34" charset="0"/>
                <a:cs typeface="Arial" panose="020B0604020202020204" pitchFamily="34" charset="0"/>
              </a:rPr>
              <a:t>Samantha Lott, Mechanical Electrical Technology Student, Sacramento City College, CA</a:t>
            </a:r>
          </a:p>
          <a:p>
            <a:pPr marL="365125" lvl="1" indent="381000">
              <a:spcBef>
                <a:spcPts val="0"/>
              </a:spcBef>
              <a:buSzPct val="110000"/>
              <a:buNone/>
            </a:pPr>
            <a:endParaRPr lang="en-US" sz="1600" dirty="0"/>
          </a:p>
          <a:p>
            <a:pPr>
              <a:buSzPct val="110000"/>
              <a:buFont typeface="Wingdings" pitchFamily="2" charset="2"/>
              <a:buChar char="§"/>
            </a:pPr>
            <a:r>
              <a:rPr lang="en-US" sz="1600" b="1" dirty="0">
                <a:latin typeface="Arial" pitchFamily="34" charset="0"/>
                <a:cs typeface="Arial" pitchFamily="34" charset="0"/>
              </a:rPr>
              <a:t>Q&amp;A </a:t>
            </a:r>
            <a:r>
              <a:rPr lang="en-US" sz="1600" dirty="0">
                <a:latin typeface="Arial" pitchFamily="34" charset="0"/>
                <a:cs typeface="Arial" pitchFamily="34" charset="0"/>
              </a:rPr>
              <a:t>– facilitated by Larry Chang, BEST Center Manager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9553" y="1700808"/>
            <a:ext cx="8280920" cy="5040560"/>
          </a:xfrm>
        </p:spPr>
        <p:txBody>
          <a:bodyPr>
            <a:normAutofit fontScale="32500" lnSpcReduction="20000"/>
          </a:bodyPr>
          <a:lstStyle/>
          <a:p>
            <a:pPr>
              <a:lnSpc>
                <a:spcPct val="120000"/>
              </a:lnSpc>
              <a:spcBef>
                <a:spcPts val="0"/>
              </a:spcBef>
              <a:buNone/>
            </a:pPr>
            <a:r>
              <a:rPr lang="en-US" sz="5500" b="1" dirty="0">
                <a:solidFill>
                  <a:srgbClr val="000099"/>
                </a:solidFill>
                <a:latin typeface="Arial" pitchFamily="34" charset="0"/>
                <a:ea typeface="ＭＳ Ｐゴシック" pitchFamily="34" charset="-128"/>
                <a:cs typeface="Arial" pitchFamily="34" charset="0"/>
              </a:rPr>
              <a:t>BEST Center - National Science Foundation </a:t>
            </a:r>
          </a:p>
          <a:p>
            <a:pPr>
              <a:lnSpc>
                <a:spcPct val="120000"/>
              </a:lnSpc>
              <a:spcBef>
                <a:spcPts val="0"/>
              </a:spcBef>
              <a:buNone/>
            </a:pPr>
            <a:r>
              <a:rPr lang="en-US" sz="5500" b="1" dirty="0">
                <a:solidFill>
                  <a:srgbClr val="000099"/>
                </a:solidFill>
                <a:latin typeface="Arial" pitchFamily="34" charset="0"/>
                <a:ea typeface="ＭＳ Ｐゴシック" pitchFamily="34" charset="-128"/>
                <a:cs typeface="Arial" pitchFamily="34" charset="0"/>
              </a:rPr>
              <a:t>National Center for Building Technician Education</a:t>
            </a:r>
            <a:r>
              <a:rPr lang="en-US" sz="5500" dirty="0">
                <a:solidFill>
                  <a:schemeClr val="accent2"/>
                </a:solidFill>
                <a:latin typeface="Arial" pitchFamily="34" charset="0"/>
                <a:ea typeface="ＭＳ Ｐゴシック" pitchFamily="34" charset="-128"/>
                <a:cs typeface="Arial" pitchFamily="34" charset="0"/>
              </a:rPr>
              <a:t> </a:t>
            </a:r>
          </a:p>
          <a:p>
            <a:pPr>
              <a:lnSpc>
                <a:spcPct val="120000"/>
              </a:lnSpc>
              <a:spcBef>
                <a:spcPts val="0"/>
              </a:spcBef>
              <a:buNone/>
            </a:pPr>
            <a:r>
              <a:rPr lang="en-US" sz="4900" dirty="0">
                <a:solidFill>
                  <a:srgbClr val="000099"/>
                </a:solidFill>
                <a:latin typeface="Arial" pitchFamily="34" charset="0"/>
                <a:ea typeface="ＭＳ Ｐゴシック" pitchFamily="34" charset="-128"/>
                <a:cs typeface="Arial" pitchFamily="34" charset="0"/>
              </a:rPr>
              <a:t>Laney College, Oakland, CA; </a:t>
            </a:r>
            <a:r>
              <a:rPr lang="en-US" sz="4900" dirty="0">
                <a:solidFill>
                  <a:srgbClr val="000099"/>
                </a:solidFill>
                <a:latin typeface="Arial" pitchFamily="34" charset="0"/>
                <a:cs typeface="Arial" pitchFamily="34" charset="0"/>
                <a:hlinkClick r:id="rId2"/>
              </a:rPr>
              <a:t>www.bestctr.org</a:t>
            </a:r>
            <a:endParaRPr lang="en-US" sz="4900" dirty="0">
              <a:solidFill>
                <a:srgbClr val="000099"/>
              </a:solidFill>
              <a:latin typeface="Arial" pitchFamily="34" charset="0"/>
              <a:ea typeface="ＭＳ Ｐゴシック" pitchFamily="34" charset="-128"/>
              <a:cs typeface="Arial" pitchFamily="34" charset="0"/>
            </a:endParaRPr>
          </a:p>
          <a:p>
            <a:pPr marL="0" indent="0">
              <a:spcBef>
                <a:spcPts val="600"/>
              </a:spcBef>
              <a:buNone/>
              <a:defRPr/>
            </a:pPr>
            <a:endParaRPr lang="en-US" sz="3800" dirty="0">
              <a:latin typeface="Arial" pitchFamily="34" charset="0"/>
              <a:ea typeface="ＭＳ Ｐゴシック" pitchFamily="34" charset="-128"/>
              <a:cs typeface="Arial" pitchFamily="34" charset="0"/>
            </a:endParaRPr>
          </a:p>
          <a:p>
            <a:pPr>
              <a:spcBef>
                <a:spcPts val="500"/>
              </a:spcBef>
              <a:spcAft>
                <a:spcPts val="600"/>
              </a:spcAft>
              <a:buNone/>
              <a:defRPr/>
            </a:pPr>
            <a:r>
              <a:rPr lang="en-US" sz="4900" b="1" dirty="0">
                <a:latin typeface="Arial" pitchFamily="34" charset="0"/>
                <a:ea typeface="ＭＳ Ｐゴシック" pitchFamily="34" charset="-128"/>
                <a:cs typeface="Arial" pitchFamily="34" charset="0"/>
              </a:rPr>
              <a:t>Mission:</a:t>
            </a:r>
            <a:r>
              <a:rPr lang="en-US" sz="4900" dirty="0">
                <a:latin typeface="Arial" pitchFamily="34" charset="0"/>
                <a:ea typeface="ＭＳ Ｐゴシック" pitchFamily="34" charset="-128"/>
                <a:cs typeface="Arial" pitchFamily="34" charset="0"/>
              </a:rPr>
              <a:t> To prepare technicians to manage building systems and energy use by</a:t>
            </a:r>
          </a:p>
          <a:p>
            <a:pPr>
              <a:lnSpc>
                <a:spcPct val="120000"/>
              </a:lnSpc>
              <a:spcBef>
                <a:spcPts val="400"/>
              </a:spcBef>
              <a:spcAft>
                <a:spcPts val="400"/>
              </a:spcAft>
              <a:buSzPct val="110000"/>
              <a:buFont typeface="Wingdings" pitchFamily="2" charset="2"/>
              <a:buChar char="§"/>
              <a:defRPr/>
            </a:pPr>
            <a:r>
              <a:rPr lang="en-US" sz="4900" dirty="0">
                <a:latin typeface="Arial" pitchFamily="34" charset="0"/>
                <a:ea typeface="ＭＳ Ｐゴシック" pitchFamily="34" charset="-128"/>
                <a:cs typeface="Arial" pitchFamily="34" charset="0"/>
              </a:rPr>
              <a:t>Spurring a national forum on the role of building technicians in energy efficiency</a:t>
            </a:r>
          </a:p>
          <a:p>
            <a:pPr>
              <a:lnSpc>
                <a:spcPct val="120000"/>
              </a:lnSpc>
              <a:spcBef>
                <a:spcPts val="0"/>
              </a:spcBef>
              <a:spcAft>
                <a:spcPts val="400"/>
              </a:spcAft>
              <a:buSzPct val="110000"/>
              <a:buFont typeface="Wingdings" pitchFamily="2" charset="2"/>
              <a:buChar char="§"/>
              <a:defRPr/>
            </a:pPr>
            <a:r>
              <a:rPr lang="en-US" sz="4900" dirty="0">
                <a:latin typeface="Arial" pitchFamily="34" charset="0"/>
                <a:ea typeface="ＭＳ Ｐゴシック" pitchFamily="34" charset="-128"/>
                <a:cs typeface="Arial" pitchFamily="34" charset="0"/>
              </a:rPr>
              <a:t>Advocating for advanced technical education &amp; high- performance building operations</a:t>
            </a:r>
          </a:p>
          <a:p>
            <a:pPr>
              <a:lnSpc>
                <a:spcPct val="120000"/>
              </a:lnSpc>
              <a:spcBef>
                <a:spcPts val="0"/>
              </a:spcBef>
              <a:spcAft>
                <a:spcPts val="1800"/>
              </a:spcAft>
              <a:buSzPct val="110000"/>
              <a:buFont typeface="Wingdings" pitchFamily="2" charset="2"/>
              <a:buChar char="§"/>
              <a:defRPr/>
            </a:pPr>
            <a:r>
              <a:rPr lang="en-US" sz="4900" dirty="0">
                <a:latin typeface="Arial" pitchFamily="34" charset="0"/>
                <a:ea typeface="ＭＳ Ｐゴシック" pitchFamily="34" charset="-128"/>
                <a:cs typeface="Arial" pitchFamily="34" charset="0"/>
              </a:rPr>
              <a:t>Facilitating the dissemination and adoption of exceptional curricula and technical programs in sustainable building performance</a:t>
            </a:r>
          </a:p>
          <a:p>
            <a:pPr>
              <a:spcAft>
                <a:spcPts val="600"/>
              </a:spcAft>
              <a:buFont typeface="Wingdings 2" pitchFamily="18" charset="2"/>
              <a:buNone/>
            </a:pPr>
            <a:r>
              <a:rPr lang="en-US" sz="4900" b="1" dirty="0">
                <a:latin typeface="Arial" pitchFamily="34" charset="0"/>
                <a:cs typeface="Arial" pitchFamily="34" charset="0"/>
              </a:rPr>
              <a:t>Goals</a:t>
            </a:r>
          </a:p>
          <a:p>
            <a:pPr>
              <a:lnSpc>
                <a:spcPct val="120000"/>
              </a:lnSpc>
              <a:spcBef>
                <a:spcPts val="0"/>
              </a:spcBef>
              <a:spcAft>
                <a:spcPts val="400"/>
              </a:spcAft>
              <a:buSzPct val="110000"/>
              <a:buFont typeface="Wingdings" pitchFamily="2" charset="2"/>
              <a:buChar char="§"/>
            </a:pPr>
            <a:r>
              <a:rPr lang="en-US" sz="4900" dirty="0">
                <a:latin typeface="Arial" pitchFamily="34" charset="0"/>
                <a:cs typeface="Arial" pitchFamily="34" charset="0"/>
              </a:rPr>
              <a:t>Expand the capacity of community colleges to provide building systems technician education, e.g. Heating, Ventilation &amp; Air Conditioning, Building Automation Systems.</a:t>
            </a:r>
          </a:p>
          <a:p>
            <a:pPr>
              <a:lnSpc>
                <a:spcPct val="120000"/>
              </a:lnSpc>
              <a:spcBef>
                <a:spcPts val="0"/>
              </a:spcBef>
              <a:spcAft>
                <a:spcPts val="400"/>
              </a:spcAft>
              <a:buSzPct val="110000"/>
              <a:buFont typeface="Wingdings" pitchFamily="2" charset="2"/>
              <a:buChar char="§"/>
            </a:pPr>
            <a:r>
              <a:rPr lang="en-US" sz="4900" dirty="0">
                <a:latin typeface="Arial" pitchFamily="34" charset="0"/>
                <a:cs typeface="Arial" pitchFamily="34" charset="0"/>
              </a:rPr>
              <a:t>Engage industry stakeholders in a national collaboration with community colleges. </a:t>
            </a:r>
          </a:p>
          <a:p>
            <a:pPr>
              <a:lnSpc>
                <a:spcPct val="120000"/>
              </a:lnSpc>
              <a:spcBef>
                <a:spcPts val="0"/>
              </a:spcBef>
              <a:spcAft>
                <a:spcPts val="400"/>
              </a:spcAft>
              <a:buSzPct val="110000"/>
              <a:buFont typeface="Wingdings" pitchFamily="2" charset="2"/>
              <a:buChar char="§"/>
            </a:pPr>
            <a:r>
              <a:rPr lang="en-US" sz="4900" dirty="0">
                <a:latin typeface="Arial" pitchFamily="34" charset="0"/>
                <a:cs typeface="Arial" pitchFamily="34" charset="0"/>
              </a:rPr>
              <a:t>Strengthen the STEM pathway for building science professionals and technicians to include high school STEM education and career awareness.</a:t>
            </a:r>
          </a:p>
          <a:p>
            <a:pPr>
              <a:lnSpc>
                <a:spcPct val="120000"/>
              </a:lnSpc>
              <a:spcBef>
                <a:spcPts val="0"/>
              </a:spcBef>
              <a:spcAft>
                <a:spcPts val="400"/>
              </a:spcAft>
              <a:buSzPct val="110000"/>
              <a:buFont typeface="Wingdings" pitchFamily="2" charset="2"/>
              <a:buChar char="§"/>
            </a:pPr>
            <a:endParaRPr lang="en-US" sz="4900" dirty="0">
              <a:latin typeface="Helvetica Neue"/>
            </a:endParaRPr>
          </a:p>
          <a:p>
            <a:pPr>
              <a:spcAft>
                <a:spcPts val="400"/>
              </a:spcAft>
              <a:buSzPct val="110000"/>
              <a:buFont typeface="Wingdings" pitchFamily="2" charset="2"/>
              <a:buChar char="§"/>
            </a:pPr>
            <a:endParaRPr lang="en-US" sz="4900" dirty="0">
              <a:latin typeface="Helvetica Neue"/>
            </a:endParaRPr>
          </a:p>
          <a:p>
            <a:pPr>
              <a:spcBef>
                <a:spcPts val="400"/>
              </a:spcBef>
              <a:buNone/>
            </a:pPr>
            <a:endParaRPr lang="en-US" sz="3800" dirty="0">
              <a:latin typeface="Helvetica Neue"/>
            </a:endParaRPr>
          </a:p>
          <a:p>
            <a:endParaRPr lang="en-US" dirty="0"/>
          </a:p>
        </p:txBody>
      </p:sp>
      <p:pic>
        <p:nvPicPr>
          <p:cNvPr id="4" name="Picture 2" descr="C:\Users\lchang\Desktop\NSF logo low 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3" y="260628"/>
            <a:ext cx="900100" cy="9055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Larry\Desktop\laney_logo-249x300.png"/>
          <p:cNvPicPr>
            <a:picLocks noChangeAspect="1" noChangeArrowheads="1"/>
          </p:cNvPicPr>
          <p:nvPr/>
        </p:nvPicPr>
        <p:blipFill>
          <a:blip r:embed="rId4" cstate="print"/>
          <a:srcRect/>
          <a:stretch>
            <a:fillRect/>
          </a:stretch>
        </p:blipFill>
        <p:spPr bwMode="auto">
          <a:xfrm>
            <a:off x="6804249" y="260648"/>
            <a:ext cx="717199" cy="864096"/>
          </a:xfrm>
          <a:prstGeom prst="rect">
            <a:avLst/>
          </a:prstGeom>
          <a:noFill/>
        </p:spPr>
      </p:pic>
      <p:pic>
        <p:nvPicPr>
          <p:cNvPr id="8" name="Picture 7"/>
          <p:cNvPicPr>
            <a:picLocks noChangeAspect="1" noChangeArrowheads="1"/>
          </p:cNvPicPr>
          <p:nvPr/>
        </p:nvPicPr>
        <p:blipFill>
          <a:blip r:embed="rId5" cstate="print"/>
          <a:srcRect/>
          <a:stretch>
            <a:fillRect/>
          </a:stretch>
        </p:blipFill>
        <p:spPr bwMode="auto">
          <a:xfrm>
            <a:off x="611562" y="188642"/>
            <a:ext cx="3312367" cy="985245"/>
          </a:xfrm>
          <a:prstGeom prst="rect">
            <a:avLst/>
          </a:prstGeom>
          <a:noFill/>
          <a:ln w="9525">
            <a:noFill/>
            <a:miter lim="800000"/>
            <a:headEnd/>
            <a:tailEnd/>
          </a:ln>
          <a:effectLst/>
        </p:spPr>
      </p:pic>
    </p:spTree>
    <p:extLst>
      <p:ext uri="{BB962C8B-B14F-4D97-AF65-F5344CB8AC3E}">
        <p14:creationId xmlns:p14="http://schemas.microsoft.com/office/powerpoint/2010/main" val="1287309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82847" y="425357"/>
            <a:ext cx="8280920" cy="576064"/>
          </a:xfrm>
        </p:spPr>
        <p:txBody>
          <a:bodyPr>
            <a:normAutofit fontScale="92500" lnSpcReduction="20000"/>
          </a:bodyPr>
          <a:lstStyle/>
          <a:p>
            <a:pPr>
              <a:lnSpc>
                <a:spcPct val="120000"/>
              </a:lnSpc>
              <a:spcBef>
                <a:spcPts val="0"/>
              </a:spcBef>
              <a:buNone/>
            </a:pPr>
            <a:r>
              <a:rPr lang="en-US" sz="3200" dirty="0">
                <a:solidFill>
                  <a:srgbClr val="000099"/>
                </a:solidFill>
                <a:latin typeface="+mj-lt"/>
                <a:ea typeface="ＭＳ Ｐゴシック" pitchFamily="34" charset="-128"/>
                <a:cs typeface="Arial" pitchFamily="34" charset="0"/>
              </a:rPr>
              <a:t>What are some occupations for building technicians?</a:t>
            </a:r>
            <a:endParaRPr lang="en-US" sz="3200" dirty="0">
              <a:latin typeface="+mj-lt"/>
            </a:endParaRPr>
          </a:p>
          <a:p>
            <a:pPr>
              <a:spcAft>
                <a:spcPts val="400"/>
              </a:spcAft>
              <a:buSzPct val="110000"/>
              <a:buFont typeface="Wingdings" pitchFamily="2" charset="2"/>
              <a:buChar char="§"/>
            </a:pPr>
            <a:endParaRPr lang="en-US" sz="4900" dirty="0">
              <a:latin typeface="Helvetica Neue"/>
            </a:endParaRPr>
          </a:p>
          <a:p>
            <a:pPr>
              <a:spcBef>
                <a:spcPts val="400"/>
              </a:spcBef>
              <a:buNone/>
            </a:pPr>
            <a:endParaRPr lang="en-US" sz="3800" dirty="0">
              <a:latin typeface="Helvetica Neue"/>
            </a:endParaRPr>
          </a:p>
          <a:p>
            <a:endParaRPr lang="en-US" dirty="0"/>
          </a:p>
        </p:txBody>
      </p:sp>
      <p:pic>
        <p:nvPicPr>
          <p:cNvPr id="5" name="Picture 10"/>
          <p:cNvPicPr>
            <a:picLocks noChangeAspect="1" noChangeArrowheads="1"/>
          </p:cNvPicPr>
          <p:nvPr/>
        </p:nvPicPr>
        <p:blipFill>
          <a:blip r:embed="rId2" cstate="print"/>
          <a:srcRect/>
          <a:stretch>
            <a:fillRect/>
          </a:stretch>
        </p:blipFill>
        <p:spPr bwMode="auto">
          <a:xfrm>
            <a:off x="251520" y="2996952"/>
            <a:ext cx="2243800" cy="3526298"/>
          </a:xfrm>
          <a:prstGeom prst="rect">
            <a:avLst/>
          </a:prstGeom>
          <a:noFill/>
          <a:ln w="9525">
            <a:noFill/>
            <a:miter lim="800000"/>
            <a:headEnd/>
            <a:tailEnd/>
          </a:ln>
          <a:effectLst/>
        </p:spPr>
      </p:pic>
      <p:pic>
        <p:nvPicPr>
          <p:cNvPr id="6" name="Picture 5" descr="C:\Users\Larry\Documents\LANEY\Laney photos II\HABITAT-student &amp; duct dh512020_0331.jpg"/>
          <p:cNvPicPr>
            <a:picLocks noChangeAspect="1" noChangeArrowheads="1"/>
          </p:cNvPicPr>
          <p:nvPr/>
        </p:nvPicPr>
        <p:blipFill>
          <a:blip r:embed="rId3" cstate="print"/>
          <a:srcRect/>
          <a:stretch>
            <a:fillRect/>
          </a:stretch>
        </p:blipFill>
        <p:spPr bwMode="auto">
          <a:xfrm>
            <a:off x="6616938" y="2996954"/>
            <a:ext cx="2246830" cy="3492689"/>
          </a:xfrm>
          <a:prstGeom prst="rect">
            <a:avLst/>
          </a:prstGeom>
          <a:noFill/>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67" r="14114"/>
          <a:stretch/>
        </p:blipFill>
        <p:spPr bwMode="auto">
          <a:xfrm>
            <a:off x="2619436" y="2996952"/>
            <a:ext cx="3888432" cy="274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9304" y="5806663"/>
            <a:ext cx="2088232" cy="584775"/>
          </a:xfrm>
          <a:prstGeom prst="rect">
            <a:avLst/>
          </a:prstGeom>
          <a:solidFill>
            <a:schemeClr val="bg1"/>
          </a:solidFill>
          <a:ln>
            <a:noFill/>
          </a:ln>
        </p:spPr>
        <p:txBody>
          <a:bodyPr wrap="square" rtlCol="0">
            <a:spAutoFit/>
          </a:bodyPr>
          <a:lstStyle/>
          <a:p>
            <a:r>
              <a:rPr lang="en-US" sz="1600" dirty="0"/>
              <a:t>Building Automation/ Controls Technician</a:t>
            </a:r>
          </a:p>
        </p:txBody>
      </p:sp>
      <p:sp>
        <p:nvSpPr>
          <p:cNvPr id="10" name="TextBox 9"/>
          <p:cNvSpPr txBox="1"/>
          <p:nvPr/>
        </p:nvSpPr>
        <p:spPr>
          <a:xfrm>
            <a:off x="3540015" y="5806662"/>
            <a:ext cx="2088232" cy="584775"/>
          </a:xfrm>
          <a:prstGeom prst="rect">
            <a:avLst/>
          </a:prstGeom>
          <a:solidFill>
            <a:schemeClr val="bg1"/>
          </a:solidFill>
          <a:ln>
            <a:noFill/>
          </a:ln>
        </p:spPr>
        <p:txBody>
          <a:bodyPr wrap="square" rtlCol="0">
            <a:spAutoFit/>
          </a:bodyPr>
          <a:lstStyle/>
          <a:p>
            <a:pPr algn="ctr"/>
            <a:r>
              <a:rPr lang="en-US" sz="1600" dirty="0"/>
              <a:t>Building/Stationary Engineer</a:t>
            </a:r>
          </a:p>
        </p:txBody>
      </p:sp>
      <p:sp>
        <p:nvSpPr>
          <p:cNvPr id="11" name="TextBox 10"/>
          <p:cNvSpPr txBox="1"/>
          <p:nvPr/>
        </p:nvSpPr>
        <p:spPr>
          <a:xfrm>
            <a:off x="6804249" y="5797346"/>
            <a:ext cx="1872208" cy="584775"/>
          </a:xfrm>
          <a:prstGeom prst="rect">
            <a:avLst/>
          </a:prstGeom>
          <a:solidFill>
            <a:schemeClr val="bg1"/>
          </a:solidFill>
          <a:ln>
            <a:noFill/>
          </a:ln>
        </p:spPr>
        <p:txBody>
          <a:bodyPr wrap="square" rtlCol="0">
            <a:spAutoFit/>
          </a:bodyPr>
          <a:lstStyle/>
          <a:p>
            <a:r>
              <a:rPr lang="en-US" sz="1600" dirty="0"/>
              <a:t>HVAC Installation/ Service Technician</a:t>
            </a:r>
          </a:p>
        </p:txBody>
      </p:sp>
      <p:sp>
        <p:nvSpPr>
          <p:cNvPr id="12" name="Rectangle 11"/>
          <p:cNvSpPr/>
          <p:nvPr/>
        </p:nvSpPr>
        <p:spPr>
          <a:xfrm>
            <a:off x="-30017" y="1704332"/>
            <a:ext cx="9009740" cy="1311128"/>
          </a:xfrm>
          <a:prstGeom prst="rect">
            <a:avLst/>
          </a:prstGeom>
        </p:spPr>
        <p:txBody>
          <a:bodyPr wrap="square">
            <a:spAutoFit/>
          </a:bodyPr>
          <a:lstStyle/>
          <a:p>
            <a:pPr lvl="1">
              <a:lnSpc>
                <a:spcPct val="120000"/>
              </a:lnSpc>
              <a:spcBef>
                <a:spcPts val="0"/>
              </a:spcBef>
              <a:buClr>
                <a:srgbClr val="0000FF"/>
              </a:buClr>
              <a:buSzPct val="110000"/>
            </a:pPr>
            <a:r>
              <a:rPr lang="en-US" sz="2000" dirty="0">
                <a:solidFill>
                  <a:srgbClr val="0000FF"/>
                </a:solidFill>
                <a:latin typeface="Arial" panose="020B0604020202020204" pitchFamily="34" charset="0"/>
                <a:cs typeface="Arial" panose="020B0604020202020204" pitchFamily="34" charset="0"/>
              </a:rPr>
              <a:t>BEST Center Career Videos: </a:t>
            </a:r>
          </a:p>
          <a:p>
            <a:pPr lvl="1">
              <a:lnSpc>
                <a:spcPct val="120000"/>
              </a:lnSpc>
              <a:spcBef>
                <a:spcPts val="0"/>
              </a:spcBef>
              <a:buClr>
                <a:srgbClr val="0000FF"/>
              </a:buClr>
              <a:buSzPct val="110000"/>
            </a:pPr>
            <a:r>
              <a:rPr lang="en-US" sz="1600" i="1" dirty="0">
                <a:solidFill>
                  <a:srgbClr val="0000FF"/>
                </a:solidFill>
                <a:latin typeface="Arial" panose="020B0604020202020204" pitchFamily="34" charset="0"/>
                <a:cs typeface="Arial" panose="020B0604020202020204" pitchFamily="34" charset="0"/>
              </a:rPr>
              <a:t>Building a Better Tomorrow Now </a:t>
            </a:r>
            <a:r>
              <a:rPr lang="en-US" sz="1600" dirty="0">
                <a:latin typeface="Arial" panose="020B0604020202020204" pitchFamily="34" charset="0"/>
                <a:cs typeface="Arial" panose="020B0604020202020204" pitchFamily="34" charset="0"/>
              </a:rPr>
              <a:t>(2.5 min)  - </a:t>
            </a:r>
            <a:r>
              <a:rPr lang="en-US" sz="1400" dirty="0">
                <a:latin typeface="Arial" panose="020B0604020202020204" pitchFamily="34" charset="0"/>
                <a:cs typeface="Arial" panose="020B0604020202020204" pitchFamily="34" charset="0"/>
                <a:hlinkClick r:id="rId5"/>
              </a:rPr>
              <a:t>https://www.youtube.com/watch?v=zLXPWb45_IY</a:t>
            </a:r>
            <a:endParaRPr lang="en-US" sz="1400" dirty="0">
              <a:latin typeface="Arial" panose="020B0604020202020204" pitchFamily="34" charset="0"/>
              <a:cs typeface="Arial" panose="020B0604020202020204" pitchFamily="34" charset="0"/>
            </a:endParaRPr>
          </a:p>
          <a:p>
            <a:pPr lvl="1">
              <a:lnSpc>
                <a:spcPct val="120000"/>
              </a:lnSpc>
              <a:spcBef>
                <a:spcPts val="0"/>
              </a:spcBef>
              <a:buClr>
                <a:srgbClr val="0000FF"/>
              </a:buClr>
              <a:buSzPct val="110000"/>
            </a:pPr>
            <a:r>
              <a:rPr lang="en-US" sz="1600" i="1" dirty="0">
                <a:solidFill>
                  <a:srgbClr val="0000FF"/>
                </a:solidFill>
                <a:latin typeface="Arial" panose="020B0604020202020204" pitchFamily="34" charset="0"/>
                <a:cs typeface="Arial" panose="020B0604020202020204" pitchFamily="34" charset="0"/>
              </a:rPr>
              <a:t>Building a Better Tomorrow </a:t>
            </a:r>
            <a:r>
              <a:rPr lang="en-US" sz="1600" dirty="0">
                <a:latin typeface="Arial" panose="020B0604020202020204" pitchFamily="34" charset="0"/>
                <a:cs typeface="Arial" panose="020B0604020202020204" pitchFamily="34" charset="0"/>
              </a:rPr>
              <a:t>(7 min) - </a:t>
            </a:r>
            <a:r>
              <a:rPr lang="en-US" sz="1400" dirty="0">
                <a:latin typeface="Arial" panose="020B0604020202020204" pitchFamily="34" charset="0"/>
                <a:cs typeface="Arial" panose="020B0604020202020204" pitchFamily="34" charset="0"/>
                <a:hlinkClick r:id="rId6"/>
              </a:rPr>
              <a:t>https://www.youtube.com/watch?v=Ohti1aHHK7g&amp;t=5s</a:t>
            </a:r>
            <a:endParaRPr lang="en-US" sz="1400" dirty="0">
              <a:latin typeface="Arial" panose="020B0604020202020204" pitchFamily="34" charset="0"/>
              <a:cs typeface="Arial" panose="020B0604020202020204" pitchFamily="34" charset="0"/>
            </a:endParaRPr>
          </a:p>
          <a:p>
            <a:pPr lvl="1">
              <a:lnSpc>
                <a:spcPct val="120000"/>
              </a:lnSpc>
              <a:spcBef>
                <a:spcPts val="0"/>
              </a:spcBef>
              <a:buClr>
                <a:srgbClr val="0000FF"/>
              </a:buClr>
              <a:buSzPct val="110000"/>
            </a:pPr>
            <a:endParaRPr lang="en-US" sz="1400" dirty="0">
              <a:latin typeface="Helvetica Neue"/>
            </a:endParaRPr>
          </a:p>
        </p:txBody>
      </p:sp>
    </p:spTree>
    <p:extLst>
      <p:ext uri="{BB962C8B-B14F-4D97-AF65-F5344CB8AC3E}">
        <p14:creationId xmlns:p14="http://schemas.microsoft.com/office/powerpoint/2010/main" val="316161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3"/>
          <p:cNvSpPr txBox="1"/>
          <p:nvPr/>
        </p:nvSpPr>
        <p:spPr>
          <a:xfrm>
            <a:off x="443543" y="620689"/>
            <a:ext cx="2928325" cy="4154984"/>
          </a:xfrm>
          <a:prstGeom prst="rect">
            <a:avLst/>
          </a:prstGeom>
          <a:noFill/>
        </p:spPr>
        <p:txBody>
          <a:bodyPr wrap="square" rtlCol="0" anchor="ctr">
            <a:spAutoFit/>
          </a:bodyPr>
          <a:lstStyle/>
          <a:p>
            <a:pPr algn="ctr" defTabSz="1219170" fontAlgn="auto">
              <a:spcBef>
                <a:spcPts val="0"/>
              </a:spcBef>
              <a:spcAft>
                <a:spcPts val="0"/>
              </a:spcAft>
            </a:pPr>
            <a:r>
              <a:rPr lang="fr-CA" sz="4400" dirty="0" err="1">
                <a:solidFill>
                  <a:srgbClr val="01A59E"/>
                </a:solidFill>
                <a:latin typeface="Calibri"/>
                <a:cs typeface="+mn-cs"/>
              </a:rPr>
              <a:t>Attracting</a:t>
            </a:r>
            <a:r>
              <a:rPr lang="fr-CA" sz="4400" dirty="0">
                <a:solidFill>
                  <a:srgbClr val="01A59E"/>
                </a:solidFill>
                <a:latin typeface="Calibri"/>
                <a:cs typeface="+mn-cs"/>
              </a:rPr>
              <a:t> </a:t>
            </a:r>
            <a:r>
              <a:rPr lang="fr-CA" sz="4400" dirty="0" err="1">
                <a:solidFill>
                  <a:srgbClr val="01A59E"/>
                </a:solidFill>
                <a:latin typeface="Calibri"/>
                <a:cs typeface="+mn-cs"/>
              </a:rPr>
              <a:t>Women</a:t>
            </a:r>
            <a:r>
              <a:rPr lang="fr-CA" sz="4400" dirty="0">
                <a:solidFill>
                  <a:srgbClr val="01A59E"/>
                </a:solidFill>
                <a:latin typeface="Calibri"/>
                <a:cs typeface="+mn-cs"/>
              </a:rPr>
              <a:t> and </a:t>
            </a:r>
            <a:r>
              <a:rPr lang="fr-CA" sz="4400" dirty="0" err="1">
                <a:solidFill>
                  <a:srgbClr val="01A59E"/>
                </a:solidFill>
                <a:latin typeface="Calibri"/>
                <a:cs typeface="+mn-cs"/>
              </a:rPr>
              <a:t>Gen</a:t>
            </a:r>
            <a:r>
              <a:rPr lang="fr-CA" sz="4400" dirty="0">
                <a:solidFill>
                  <a:srgbClr val="01A59E"/>
                </a:solidFill>
                <a:latin typeface="Calibri"/>
                <a:cs typeface="+mn-cs"/>
              </a:rPr>
              <a:t> Z to the Building </a:t>
            </a:r>
            <a:r>
              <a:rPr lang="fr-CA" sz="4400" dirty="0" err="1">
                <a:solidFill>
                  <a:srgbClr val="01A59E"/>
                </a:solidFill>
                <a:latin typeface="Calibri"/>
                <a:cs typeface="+mn-cs"/>
              </a:rPr>
              <a:t>Trades</a:t>
            </a:r>
            <a:endParaRPr lang="fr-CA" sz="4400" dirty="0">
              <a:solidFill>
                <a:srgbClr val="FFFFFF"/>
              </a:solidFill>
              <a:latin typeface="Calibri"/>
              <a:cs typeface="+mn-cs"/>
            </a:endParaRPr>
          </a:p>
        </p:txBody>
      </p:sp>
      <p:pic>
        <p:nvPicPr>
          <p:cNvPr id="22" name="Picture 21">
            <a:extLst>
              <a:ext uri="{FF2B5EF4-FFF2-40B4-BE49-F238E27FC236}">
                <a16:creationId xmlns:a16="http://schemas.microsoft.com/office/drawing/2014/main" id="{B18999C7-EB48-4C4A-9688-565D2683BB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375"/>
          <a:stretch/>
        </p:blipFill>
        <p:spPr>
          <a:xfrm>
            <a:off x="4047349" y="6173"/>
            <a:ext cx="5096652" cy="6851829"/>
          </a:xfrm>
          <a:prstGeom prst="rect">
            <a:avLst/>
          </a:prstGeom>
        </p:spPr>
      </p:pic>
      <p:sp>
        <p:nvSpPr>
          <p:cNvPr id="4" name="TextBox 3"/>
          <p:cNvSpPr txBox="1"/>
          <p:nvPr/>
        </p:nvSpPr>
        <p:spPr>
          <a:xfrm>
            <a:off x="1622107" y="5102680"/>
            <a:ext cx="2664296" cy="1600438"/>
          </a:xfrm>
          <a:prstGeom prst="rect">
            <a:avLst/>
          </a:prstGeom>
          <a:noFill/>
        </p:spPr>
        <p:txBody>
          <a:bodyPr wrap="square" rtlCol="0">
            <a:spAutoFit/>
          </a:bodyPr>
          <a:lstStyle/>
          <a:p>
            <a:r>
              <a:rPr lang="en-US" sz="1600" dirty="0">
                <a:solidFill>
                  <a:schemeClr val="bg1">
                    <a:lumMod val="50000"/>
                  </a:schemeClr>
                </a:solidFill>
                <a:latin typeface="Arial" panose="020B0604020202020204" pitchFamily="34" charset="0"/>
                <a:cs typeface="Arial" panose="020B0604020202020204" pitchFamily="34" charset="0"/>
              </a:rPr>
              <a:t>Merry Beth Hall, </a:t>
            </a:r>
          </a:p>
          <a:p>
            <a:r>
              <a:rPr lang="en-US" sz="1600" dirty="0">
                <a:solidFill>
                  <a:schemeClr val="bg1">
                    <a:lumMod val="50000"/>
                  </a:schemeClr>
                </a:solidFill>
                <a:latin typeface="Arial" panose="020B0604020202020204" pitchFamily="34" charset="0"/>
                <a:cs typeface="Arial" panose="020B0604020202020204" pitchFamily="34" charset="0"/>
              </a:rPr>
              <a:t>Vice President, </a:t>
            </a:r>
          </a:p>
          <a:p>
            <a:r>
              <a:rPr lang="en-US" sz="1600" dirty="0">
                <a:solidFill>
                  <a:schemeClr val="bg1">
                    <a:lumMod val="50000"/>
                  </a:schemeClr>
                </a:solidFill>
                <a:latin typeface="Arial" panose="020B0604020202020204" pitchFamily="34" charset="0"/>
                <a:cs typeface="Arial" panose="020B0604020202020204" pitchFamily="34" charset="0"/>
              </a:rPr>
              <a:t>Education Content for </a:t>
            </a:r>
          </a:p>
          <a:p>
            <a:r>
              <a:rPr lang="en-US" sz="1600" dirty="0">
                <a:solidFill>
                  <a:schemeClr val="bg1">
                    <a:lumMod val="50000"/>
                  </a:schemeClr>
                </a:solidFill>
                <a:latin typeface="Arial" panose="020B0604020202020204" pitchFamily="34" charset="0"/>
                <a:cs typeface="Arial" panose="020B0604020202020204" pitchFamily="34" charset="0"/>
              </a:rPr>
              <a:t>the PHCC Educational Foundation</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30" y="5178549"/>
            <a:ext cx="1152128" cy="1152128"/>
          </a:xfrm>
          <a:prstGeom prst="rect">
            <a:avLst/>
          </a:prstGeom>
        </p:spPr>
      </p:pic>
    </p:spTree>
    <p:extLst>
      <p:ext uri="{BB962C8B-B14F-4D97-AF65-F5344CB8AC3E}">
        <p14:creationId xmlns:p14="http://schemas.microsoft.com/office/powerpoint/2010/main" val="2331188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p:cNvSpPr>
            <a:spLocks noGrp="1"/>
          </p:cNvSpPr>
          <p:nvPr>
            <p:ph type="title"/>
          </p:nvPr>
        </p:nvSpPr>
        <p:spPr/>
        <p:txBody>
          <a:bodyPr/>
          <a:lstStyle/>
          <a:p>
            <a:r>
              <a:rPr lang="en-US" dirty="0"/>
              <a:t>What Does Our Workforce</a:t>
            </a:r>
            <a:br>
              <a:rPr lang="en-US" dirty="0"/>
            </a:br>
            <a:r>
              <a:rPr lang="en-US" dirty="0"/>
              <a:t>Look Like?</a:t>
            </a:r>
          </a:p>
        </p:txBody>
      </p:sp>
      <p:sp>
        <p:nvSpPr>
          <p:cNvPr id="23" name="ZoneTexte 27"/>
          <p:cNvSpPr txBox="1"/>
          <p:nvPr/>
        </p:nvSpPr>
        <p:spPr>
          <a:xfrm>
            <a:off x="1307639" y="3497371"/>
            <a:ext cx="2393359" cy="954107"/>
          </a:xfrm>
          <a:prstGeom prst="rect">
            <a:avLst/>
          </a:prstGeom>
          <a:noFill/>
        </p:spPr>
        <p:txBody>
          <a:bodyPr wrap="square" rtlCol="0">
            <a:spAutoFit/>
          </a:bodyPr>
          <a:lstStyle/>
          <a:p>
            <a:pPr algn="r" defTabSz="1219170" fontAlgn="auto">
              <a:spcBef>
                <a:spcPts val="0"/>
              </a:spcBef>
              <a:spcAft>
                <a:spcPts val="0"/>
              </a:spcAft>
            </a:pPr>
            <a:r>
              <a:rPr lang="en-US" sz="1400" dirty="0">
                <a:solidFill>
                  <a:srgbClr val="FFFFFF">
                    <a:lumMod val="50000"/>
                  </a:srgbClr>
                </a:solidFill>
                <a:latin typeface="Calibri"/>
                <a:cs typeface="+mn-cs"/>
              </a:rPr>
              <a:t>Women and minorities (other than Latino) are underrepresented in the construction trades.</a:t>
            </a:r>
            <a:endParaRPr lang="fr-CA" sz="1400" dirty="0">
              <a:solidFill>
                <a:srgbClr val="FFFFFF">
                  <a:lumMod val="50000"/>
                </a:srgbClr>
              </a:solidFill>
              <a:latin typeface="Calibri"/>
              <a:cs typeface="+mn-cs"/>
            </a:endParaRPr>
          </a:p>
        </p:txBody>
      </p:sp>
      <p:sp>
        <p:nvSpPr>
          <p:cNvPr id="24" name="ZoneTexte 28"/>
          <p:cNvSpPr txBox="1"/>
          <p:nvPr/>
        </p:nvSpPr>
        <p:spPr>
          <a:xfrm>
            <a:off x="1307637" y="2994438"/>
            <a:ext cx="2392560" cy="584775"/>
          </a:xfrm>
          <a:prstGeom prst="rect">
            <a:avLst/>
          </a:prstGeom>
          <a:noFill/>
        </p:spPr>
        <p:txBody>
          <a:bodyPr wrap="square" rtlCol="0">
            <a:spAutoFit/>
          </a:bodyPr>
          <a:lstStyle/>
          <a:p>
            <a:pPr algn="r" defTabSz="1219170" fontAlgn="auto">
              <a:spcBef>
                <a:spcPts val="0"/>
              </a:spcBef>
              <a:spcAft>
                <a:spcPts val="0"/>
              </a:spcAft>
            </a:pPr>
            <a:r>
              <a:rPr lang="fr-CA" sz="1600" b="1" dirty="0">
                <a:solidFill>
                  <a:srgbClr val="1991AC"/>
                </a:solidFill>
                <a:latin typeface="Calibri"/>
                <a:cs typeface="+mn-cs"/>
              </a:rPr>
              <a:t>Pattern of </a:t>
            </a:r>
            <a:r>
              <a:rPr lang="fr-CA" sz="1600" b="1" dirty="0" err="1">
                <a:solidFill>
                  <a:srgbClr val="1991AC"/>
                </a:solidFill>
                <a:latin typeface="Calibri"/>
                <a:cs typeface="+mn-cs"/>
              </a:rPr>
              <a:t>Underrepresentation</a:t>
            </a:r>
            <a:endParaRPr lang="fr-CA" sz="1600" b="1" dirty="0">
              <a:solidFill>
                <a:srgbClr val="1991AC"/>
              </a:solidFill>
              <a:latin typeface="Calibri"/>
              <a:cs typeface="+mn-cs"/>
            </a:endParaRPr>
          </a:p>
        </p:txBody>
      </p:sp>
      <p:sp>
        <p:nvSpPr>
          <p:cNvPr id="25" name="ZoneTexte 29"/>
          <p:cNvSpPr txBox="1"/>
          <p:nvPr/>
        </p:nvSpPr>
        <p:spPr>
          <a:xfrm>
            <a:off x="1307639" y="4954584"/>
            <a:ext cx="2393359" cy="738664"/>
          </a:xfrm>
          <a:prstGeom prst="rect">
            <a:avLst/>
          </a:prstGeom>
          <a:noFill/>
        </p:spPr>
        <p:txBody>
          <a:bodyPr wrap="square" rtlCol="0">
            <a:spAutoFit/>
          </a:bodyPr>
          <a:lstStyle/>
          <a:p>
            <a:pPr algn="r" defTabSz="1219170" fontAlgn="auto">
              <a:spcBef>
                <a:spcPts val="0"/>
              </a:spcBef>
              <a:spcAft>
                <a:spcPts val="0"/>
              </a:spcAft>
            </a:pPr>
            <a:r>
              <a:rPr lang="en-US" sz="1400" dirty="0">
                <a:solidFill>
                  <a:srgbClr val="FFFFFF">
                    <a:lumMod val="50000"/>
                  </a:srgbClr>
                </a:solidFill>
                <a:latin typeface="Calibri"/>
                <a:cs typeface="+mn-cs"/>
              </a:rPr>
              <a:t>Of the 448,000 HVAC jobs in the United States, less than 10,000 are held by women.</a:t>
            </a:r>
            <a:endParaRPr lang="fr-CA" sz="1400" dirty="0">
              <a:solidFill>
                <a:srgbClr val="FFFFFF">
                  <a:lumMod val="50000"/>
                </a:srgbClr>
              </a:solidFill>
              <a:latin typeface="Calibri"/>
              <a:cs typeface="+mn-cs"/>
            </a:endParaRPr>
          </a:p>
        </p:txBody>
      </p:sp>
      <p:sp>
        <p:nvSpPr>
          <p:cNvPr id="26" name="ZoneTexte 30"/>
          <p:cNvSpPr txBox="1"/>
          <p:nvPr/>
        </p:nvSpPr>
        <p:spPr>
          <a:xfrm>
            <a:off x="1307607" y="4451564"/>
            <a:ext cx="2392560" cy="584775"/>
          </a:xfrm>
          <a:prstGeom prst="rect">
            <a:avLst/>
          </a:prstGeom>
          <a:noFill/>
        </p:spPr>
        <p:txBody>
          <a:bodyPr wrap="square" rtlCol="0">
            <a:spAutoFit/>
          </a:bodyPr>
          <a:lstStyle/>
          <a:p>
            <a:pPr algn="r" defTabSz="1219170" fontAlgn="auto">
              <a:spcBef>
                <a:spcPts val="0"/>
              </a:spcBef>
              <a:spcAft>
                <a:spcPts val="0"/>
              </a:spcAft>
            </a:pPr>
            <a:r>
              <a:rPr lang="fr-CA" sz="1600" b="1" dirty="0" err="1">
                <a:solidFill>
                  <a:srgbClr val="4376AB"/>
                </a:solidFill>
                <a:latin typeface="Calibri"/>
                <a:cs typeface="+mn-cs"/>
              </a:rPr>
              <a:t>Less</a:t>
            </a:r>
            <a:r>
              <a:rPr lang="fr-CA" sz="1600" b="1" dirty="0">
                <a:solidFill>
                  <a:srgbClr val="4376AB"/>
                </a:solidFill>
                <a:latin typeface="Calibri"/>
                <a:cs typeface="+mn-cs"/>
              </a:rPr>
              <a:t> </a:t>
            </a:r>
            <a:r>
              <a:rPr lang="fr-CA" sz="1600" b="1" dirty="0" err="1">
                <a:solidFill>
                  <a:srgbClr val="4376AB"/>
                </a:solidFill>
                <a:latin typeface="Calibri"/>
                <a:cs typeface="+mn-cs"/>
              </a:rPr>
              <a:t>than</a:t>
            </a:r>
            <a:r>
              <a:rPr lang="fr-CA" sz="1600" b="1" dirty="0">
                <a:solidFill>
                  <a:srgbClr val="4376AB"/>
                </a:solidFill>
                <a:latin typeface="Calibri"/>
                <a:cs typeface="+mn-cs"/>
              </a:rPr>
              <a:t> 10,000 </a:t>
            </a:r>
            <a:r>
              <a:rPr lang="fr-CA" sz="1600" b="1" dirty="0" err="1">
                <a:solidFill>
                  <a:srgbClr val="4376AB"/>
                </a:solidFill>
                <a:latin typeface="Calibri"/>
                <a:cs typeface="+mn-cs"/>
              </a:rPr>
              <a:t>Women</a:t>
            </a:r>
            <a:r>
              <a:rPr lang="fr-CA" sz="1600" b="1" dirty="0">
                <a:solidFill>
                  <a:srgbClr val="4376AB"/>
                </a:solidFill>
                <a:latin typeface="Calibri"/>
                <a:cs typeface="+mn-cs"/>
              </a:rPr>
              <a:t> in HVAC</a:t>
            </a:r>
          </a:p>
        </p:txBody>
      </p:sp>
      <p:sp>
        <p:nvSpPr>
          <p:cNvPr id="45" name="ZoneTexte 74"/>
          <p:cNvSpPr txBox="1"/>
          <p:nvPr/>
        </p:nvSpPr>
        <p:spPr>
          <a:xfrm>
            <a:off x="5642515" y="3309507"/>
            <a:ext cx="2394188" cy="738664"/>
          </a:xfrm>
          <a:prstGeom prst="rect">
            <a:avLst/>
          </a:prstGeom>
          <a:noFill/>
        </p:spPr>
        <p:txBody>
          <a:bodyPr wrap="square" rtlCol="0">
            <a:spAutoFit/>
          </a:bodyPr>
          <a:lstStyle/>
          <a:p>
            <a:pPr defTabSz="1219170" fontAlgn="auto">
              <a:spcBef>
                <a:spcPts val="0"/>
              </a:spcBef>
              <a:spcAft>
                <a:spcPts val="0"/>
              </a:spcAft>
            </a:pPr>
            <a:r>
              <a:rPr lang="en-US" sz="1400" dirty="0">
                <a:solidFill>
                  <a:srgbClr val="FFFFFF">
                    <a:lumMod val="50000"/>
                  </a:srgbClr>
                </a:solidFill>
                <a:latin typeface="Calibri"/>
                <a:cs typeface="+mn-cs"/>
              </a:rPr>
              <a:t>Of the 600,000 plumbing jobs in the United States, 13,200 are held by women.</a:t>
            </a:r>
            <a:endParaRPr lang="fr-CA" sz="1400" dirty="0">
              <a:solidFill>
                <a:srgbClr val="FFFFFF">
                  <a:lumMod val="50000"/>
                </a:srgbClr>
              </a:solidFill>
              <a:latin typeface="Calibri"/>
              <a:cs typeface="+mn-cs"/>
            </a:endParaRPr>
          </a:p>
        </p:txBody>
      </p:sp>
      <p:sp>
        <p:nvSpPr>
          <p:cNvPr id="46" name="ZoneTexte 75"/>
          <p:cNvSpPr txBox="1"/>
          <p:nvPr/>
        </p:nvSpPr>
        <p:spPr>
          <a:xfrm>
            <a:off x="5642516" y="2994437"/>
            <a:ext cx="2393389" cy="338554"/>
          </a:xfrm>
          <a:prstGeom prst="rect">
            <a:avLst/>
          </a:prstGeom>
          <a:noFill/>
        </p:spPr>
        <p:txBody>
          <a:bodyPr wrap="square" rtlCol="0">
            <a:spAutoFit/>
          </a:bodyPr>
          <a:lstStyle/>
          <a:p>
            <a:pPr defTabSz="1219170" fontAlgn="auto">
              <a:spcBef>
                <a:spcPts val="0"/>
              </a:spcBef>
              <a:spcAft>
                <a:spcPts val="0"/>
              </a:spcAft>
            </a:pPr>
            <a:r>
              <a:rPr lang="fr-CA" sz="1600" b="1" dirty="0">
                <a:solidFill>
                  <a:srgbClr val="785CA3"/>
                </a:solidFill>
                <a:latin typeface="Calibri"/>
                <a:cs typeface="+mn-cs"/>
              </a:rPr>
              <a:t>Is </a:t>
            </a:r>
            <a:r>
              <a:rPr lang="fr-CA" sz="1600" b="1" dirty="0" err="1">
                <a:solidFill>
                  <a:srgbClr val="785CA3"/>
                </a:solidFill>
                <a:latin typeface="Calibri"/>
                <a:cs typeface="+mn-cs"/>
              </a:rPr>
              <a:t>it</a:t>
            </a:r>
            <a:r>
              <a:rPr lang="fr-CA" sz="1600" b="1" dirty="0">
                <a:solidFill>
                  <a:srgbClr val="785CA3"/>
                </a:solidFill>
                <a:latin typeface="Calibri"/>
                <a:cs typeface="+mn-cs"/>
              </a:rPr>
              <a:t> </a:t>
            </a:r>
            <a:r>
              <a:rPr lang="fr-CA" sz="1600" b="1" dirty="0" err="1">
                <a:solidFill>
                  <a:srgbClr val="785CA3"/>
                </a:solidFill>
                <a:latin typeface="Calibri"/>
                <a:cs typeface="+mn-cs"/>
              </a:rPr>
              <a:t>Better</a:t>
            </a:r>
            <a:r>
              <a:rPr lang="fr-CA" sz="1600" b="1" dirty="0">
                <a:solidFill>
                  <a:srgbClr val="785CA3"/>
                </a:solidFill>
                <a:latin typeface="Calibri"/>
                <a:cs typeface="+mn-cs"/>
              </a:rPr>
              <a:t> for </a:t>
            </a:r>
            <a:r>
              <a:rPr lang="fr-CA" sz="1600" b="1" dirty="0" err="1">
                <a:solidFill>
                  <a:srgbClr val="785CA3"/>
                </a:solidFill>
                <a:latin typeface="Calibri"/>
                <a:cs typeface="+mn-cs"/>
              </a:rPr>
              <a:t>Plumbers</a:t>
            </a:r>
            <a:r>
              <a:rPr lang="fr-CA" sz="1600" b="1" dirty="0">
                <a:solidFill>
                  <a:srgbClr val="785CA3"/>
                </a:solidFill>
                <a:latin typeface="Calibri"/>
                <a:cs typeface="+mn-cs"/>
              </a:rPr>
              <a:t>?</a:t>
            </a:r>
          </a:p>
        </p:txBody>
      </p:sp>
      <p:sp>
        <p:nvSpPr>
          <p:cNvPr id="47" name="ZoneTexte 76"/>
          <p:cNvSpPr txBox="1"/>
          <p:nvPr/>
        </p:nvSpPr>
        <p:spPr>
          <a:xfrm>
            <a:off x="5642515" y="4744969"/>
            <a:ext cx="2394188" cy="1169551"/>
          </a:xfrm>
          <a:prstGeom prst="rect">
            <a:avLst/>
          </a:prstGeom>
          <a:noFill/>
        </p:spPr>
        <p:txBody>
          <a:bodyPr wrap="square" rtlCol="0">
            <a:spAutoFit/>
          </a:bodyPr>
          <a:lstStyle/>
          <a:p>
            <a:pPr defTabSz="1219170" fontAlgn="auto">
              <a:spcBef>
                <a:spcPts val="0"/>
              </a:spcBef>
              <a:spcAft>
                <a:spcPts val="0"/>
              </a:spcAft>
            </a:pPr>
            <a:r>
              <a:rPr lang="en-US" sz="1400" dirty="0">
                <a:solidFill>
                  <a:srgbClr val="FFFFFF">
                    <a:lumMod val="50000"/>
                  </a:srgbClr>
                </a:solidFill>
                <a:latin typeface="Calibri"/>
                <a:cs typeface="+mn-cs"/>
              </a:rPr>
              <a:t>Women are most heavily represented as construction managers (7.4% of workforce), helpers (9.4%), and inspectors (10.2%).</a:t>
            </a:r>
            <a:endParaRPr lang="fr-CA" sz="1400" dirty="0">
              <a:solidFill>
                <a:srgbClr val="FFFFFF">
                  <a:lumMod val="50000"/>
                </a:srgbClr>
              </a:solidFill>
              <a:latin typeface="Calibri"/>
              <a:cs typeface="+mn-cs"/>
            </a:endParaRPr>
          </a:p>
        </p:txBody>
      </p:sp>
      <p:sp>
        <p:nvSpPr>
          <p:cNvPr id="48" name="ZoneTexte 77"/>
          <p:cNvSpPr txBox="1"/>
          <p:nvPr/>
        </p:nvSpPr>
        <p:spPr>
          <a:xfrm>
            <a:off x="5642516" y="4241948"/>
            <a:ext cx="2393389" cy="584775"/>
          </a:xfrm>
          <a:prstGeom prst="rect">
            <a:avLst/>
          </a:prstGeom>
          <a:noFill/>
        </p:spPr>
        <p:txBody>
          <a:bodyPr wrap="square" rtlCol="0">
            <a:spAutoFit/>
          </a:bodyPr>
          <a:lstStyle/>
          <a:p>
            <a:pPr defTabSz="1219170" fontAlgn="auto">
              <a:spcBef>
                <a:spcPts val="0"/>
              </a:spcBef>
              <a:spcAft>
                <a:spcPts val="0"/>
              </a:spcAft>
            </a:pPr>
            <a:r>
              <a:rPr lang="fr-CA" sz="1600" b="1" dirty="0" err="1">
                <a:solidFill>
                  <a:srgbClr val="725CA2"/>
                </a:solidFill>
                <a:latin typeface="Calibri"/>
                <a:cs typeface="+mn-cs"/>
              </a:rPr>
              <a:t>Where</a:t>
            </a:r>
            <a:r>
              <a:rPr lang="fr-CA" sz="1600" b="1" dirty="0">
                <a:solidFill>
                  <a:srgbClr val="725CA2"/>
                </a:solidFill>
                <a:latin typeface="Calibri"/>
                <a:cs typeface="+mn-cs"/>
              </a:rPr>
              <a:t> are the Bright Spots?</a:t>
            </a:r>
          </a:p>
        </p:txBody>
      </p:sp>
      <p:graphicFrame>
        <p:nvGraphicFramePr>
          <p:cNvPr id="4" name="Table 3">
            <a:extLst>
              <a:ext uri="{FF2B5EF4-FFF2-40B4-BE49-F238E27FC236}">
                <a16:creationId xmlns:a16="http://schemas.microsoft.com/office/drawing/2014/main" id="{68A7D6A7-0D2D-4D7F-A06C-FD07D439ED6C}"/>
              </a:ext>
            </a:extLst>
          </p:cNvPr>
          <p:cNvGraphicFramePr>
            <a:graphicFrameLocks noGrp="1"/>
          </p:cNvGraphicFramePr>
          <p:nvPr>
            <p:extLst>
              <p:ext uri="{D42A27DB-BD31-4B8C-83A1-F6EECF244321}">
                <p14:modId xmlns:p14="http://schemas.microsoft.com/office/powerpoint/2010/main" val="1161725641"/>
              </p:ext>
            </p:extLst>
          </p:nvPr>
        </p:nvGraphicFramePr>
        <p:xfrm>
          <a:off x="1979713" y="1524850"/>
          <a:ext cx="4859867" cy="1343341"/>
        </p:xfrm>
        <a:graphic>
          <a:graphicData uri="http://schemas.openxmlformats.org/drawingml/2006/table">
            <a:tbl>
              <a:tblPr>
                <a:tableStyleId>{125E5076-3810-47DD-B79F-674D7AD40C01}</a:tableStyleId>
              </a:tblPr>
              <a:tblGrid>
                <a:gridCol w="1920213">
                  <a:extLst>
                    <a:ext uri="{9D8B030D-6E8A-4147-A177-3AD203B41FA5}">
                      <a16:colId xmlns:a16="http://schemas.microsoft.com/office/drawing/2014/main" val="940930277"/>
                    </a:ext>
                  </a:extLst>
                </a:gridCol>
                <a:gridCol w="672075">
                  <a:extLst>
                    <a:ext uri="{9D8B030D-6E8A-4147-A177-3AD203B41FA5}">
                      <a16:colId xmlns:a16="http://schemas.microsoft.com/office/drawing/2014/main" val="3416755510"/>
                    </a:ext>
                  </a:extLst>
                </a:gridCol>
                <a:gridCol w="624069">
                  <a:extLst>
                    <a:ext uri="{9D8B030D-6E8A-4147-A177-3AD203B41FA5}">
                      <a16:colId xmlns:a16="http://schemas.microsoft.com/office/drawing/2014/main" val="4161372333"/>
                    </a:ext>
                  </a:extLst>
                </a:gridCol>
                <a:gridCol w="528059">
                  <a:extLst>
                    <a:ext uri="{9D8B030D-6E8A-4147-A177-3AD203B41FA5}">
                      <a16:colId xmlns:a16="http://schemas.microsoft.com/office/drawing/2014/main" val="86890823"/>
                    </a:ext>
                  </a:extLst>
                </a:gridCol>
                <a:gridCol w="528059">
                  <a:extLst>
                    <a:ext uri="{9D8B030D-6E8A-4147-A177-3AD203B41FA5}">
                      <a16:colId xmlns:a16="http://schemas.microsoft.com/office/drawing/2014/main" val="30724264"/>
                    </a:ext>
                  </a:extLst>
                </a:gridCol>
                <a:gridCol w="587392">
                  <a:extLst>
                    <a:ext uri="{9D8B030D-6E8A-4147-A177-3AD203B41FA5}">
                      <a16:colId xmlns:a16="http://schemas.microsoft.com/office/drawing/2014/main" val="3889419706"/>
                    </a:ext>
                  </a:extLst>
                </a:gridCol>
              </a:tblGrid>
              <a:tr h="367981">
                <a:tc>
                  <a:txBody>
                    <a:bodyPr/>
                    <a:lstStyle/>
                    <a:p>
                      <a:pPr algn="l" fontAlgn="b"/>
                      <a:r>
                        <a:rPr lang="en-US" sz="1500" b="1" u="none" strike="noStrike" dirty="0">
                          <a:effectLst/>
                        </a:rPr>
                        <a:t>Trade</a:t>
                      </a:r>
                      <a:endParaRPr lang="en-US" sz="1500" b="1"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b="1" u="none" strike="noStrike" dirty="0">
                          <a:effectLst/>
                        </a:rPr>
                        <a:t>Women</a:t>
                      </a:r>
                      <a:endParaRPr lang="en-US" sz="1500" b="1"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b="1" u="none" strike="noStrike" dirty="0">
                          <a:effectLst/>
                        </a:rPr>
                        <a:t>White</a:t>
                      </a:r>
                      <a:endParaRPr lang="en-US" sz="1500" b="1"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b="1" u="none" strike="noStrike" dirty="0">
                          <a:effectLst/>
                        </a:rPr>
                        <a:t>Black</a:t>
                      </a:r>
                      <a:endParaRPr lang="en-US" sz="1500" b="1"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b="1" u="none" strike="noStrike" dirty="0">
                          <a:effectLst/>
                        </a:rPr>
                        <a:t>Asian</a:t>
                      </a:r>
                      <a:endParaRPr lang="en-US" sz="1500" b="1"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b="1" u="none" strike="noStrike" dirty="0">
                          <a:effectLst/>
                        </a:rPr>
                        <a:t>Latino</a:t>
                      </a:r>
                      <a:endParaRPr lang="en-US" sz="1500" b="1" i="0" u="none" strike="noStrike" dirty="0">
                        <a:solidFill>
                          <a:srgbClr val="000000"/>
                        </a:solidFill>
                        <a:effectLst/>
                        <a:latin typeface="Calibri" panose="020F0502020204030204" pitchFamily="34" charset="0"/>
                      </a:endParaRPr>
                    </a:p>
                  </a:txBody>
                  <a:tcPr marL="10160" marR="10160" marT="10160" marB="0" anchor="b"/>
                </a:tc>
                <a:extLst>
                  <a:ext uri="{0D108BD9-81ED-4DB2-BD59-A6C34878D82A}">
                    <a16:rowId xmlns:a16="http://schemas.microsoft.com/office/drawing/2014/main" val="2353912573"/>
                  </a:ext>
                </a:extLst>
              </a:tr>
              <a:tr h="243840">
                <a:tc>
                  <a:txBody>
                    <a:bodyPr/>
                    <a:lstStyle/>
                    <a:p>
                      <a:pPr algn="l" fontAlgn="b"/>
                      <a:r>
                        <a:rPr lang="en-US" sz="1500" u="none" strike="noStrike">
                          <a:effectLst/>
                        </a:rPr>
                        <a:t>HVAC</a:t>
                      </a:r>
                      <a:endParaRPr lang="en-US" sz="1500" b="0" i="0" u="none" strike="noStrike">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2.0%</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74.3%</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5.4%</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2.4%</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17.9%</a:t>
                      </a:r>
                      <a:endParaRPr lang="en-US" sz="1500" b="0" i="0" u="none" strike="noStrike" dirty="0">
                        <a:solidFill>
                          <a:srgbClr val="000000"/>
                        </a:solidFill>
                        <a:effectLst/>
                        <a:latin typeface="Calibri" panose="020F0502020204030204" pitchFamily="34" charset="0"/>
                      </a:endParaRPr>
                    </a:p>
                  </a:txBody>
                  <a:tcPr marL="10160" marR="10160" marT="10160" marB="0" anchor="b"/>
                </a:tc>
                <a:extLst>
                  <a:ext uri="{0D108BD9-81ED-4DB2-BD59-A6C34878D82A}">
                    <a16:rowId xmlns:a16="http://schemas.microsoft.com/office/drawing/2014/main" val="2033310637"/>
                  </a:ext>
                </a:extLst>
              </a:tr>
              <a:tr h="243840">
                <a:tc>
                  <a:txBody>
                    <a:bodyPr/>
                    <a:lstStyle/>
                    <a:p>
                      <a:pPr algn="l" fontAlgn="b"/>
                      <a:r>
                        <a:rPr lang="en-US" sz="1500" u="none" strike="noStrike">
                          <a:effectLst/>
                        </a:rPr>
                        <a:t>Plumbing</a:t>
                      </a:r>
                      <a:endParaRPr lang="en-US" sz="1500" b="0" i="0" u="none" strike="noStrike">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2.2%</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62.4%</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9.0%</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1.5%</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27.1%</a:t>
                      </a:r>
                      <a:endParaRPr lang="en-US" sz="1500" b="0" i="0" u="none" strike="noStrike" dirty="0">
                        <a:solidFill>
                          <a:srgbClr val="000000"/>
                        </a:solidFill>
                        <a:effectLst/>
                        <a:latin typeface="Calibri" panose="020F0502020204030204" pitchFamily="34" charset="0"/>
                      </a:endParaRPr>
                    </a:p>
                  </a:txBody>
                  <a:tcPr marL="10160" marR="10160" marT="10160" marB="0" anchor="b"/>
                </a:tc>
                <a:extLst>
                  <a:ext uri="{0D108BD9-81ED-4DB2-BD59-A6C34878D82A}">
                    <a16:rowId xmlns:a16="http://schemas.microsoft.com/office/drawing/2014/main" val="932934207"/>
                  </a:ext>
                </a:extLst>
              </a:tr>
              <a:tr h="243840">
                <a:tc>
                  <a:txBody>
                    <a:bodyPr/>
                    <a:lstStyle/>
                    <a:p>
                      <a:pPr algn="l" fontAlgn="b"/>
                      <a:r>
                        <a:rPr lang="en-US" sz="1500" u="none" strike="noStrike">
                          <a:effectLst/>
                        </a:rPr>
                        <a:t>Electrical</a:t>
                      </a:r>
                      <a:endParaRPr lang="en-US" sz="1500" b="0" i="0" u="none" strike="noStrike">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2.5%</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71.7%</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6.7%</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2.5%</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19.1%</a:t>
                      </a:r>
                      <a:endParaRPr lang="en-US" sz="1500" b="0" i="0" u="none" strike="noStrike" dirty="0">
                        <a:solidFill>
                          <a:srgbClr val="000000"/>
                        </a:solidFill>
                        <a:effectLst/>
                        <a:latin typeface="Calibri" panose="020F0502020204030204" pitchFamily="34" charset="0"/>
                      </a:endParaRPr>
                    </a:p>
                  </a:txBody>
                  <a:tcPr marL="10160" marR="10160" marT="10160" marB="0" anchor="b"/>
                </a:tc>
                <a:extLst>
                  <a:ext uri="{0D108BD9-81ED-4DB2-BD59-A6C34878D82A}">
                    <a16:rowId xmlns:a16="http://schemas.microsoft.com/office/drawing/2014/main" val="2436746728"/>
                  </a:ext>
                </a:extLst>
              </a:tr>
              <a:tr h="243840">
                <a:tc>
                  <a:txBody>
                    <a:bodyPr/>
                    <a:lstStyle/>
                    <a:p>
                      <a:pPr algn="l" fontAlgn="b"/>
                      <a:r>
                        <a:rPr lang="en-US" sz="1500" u="none" strike="noStrike">
                          <a:effectLst/>
                        </a:rPr>
                        <a:t>% of Total Population</a:t>
                      </a:r>
                      <a:endParaRPr lang="en-US" sz="1500" b="0" i="0" u="none" strike="noStrike">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50.8%</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61.3%</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13.3%</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5.7%</a:t>
                      </a:r>
                      <a:endParaRPr lang="en-US" sz="1500" b="0" i="0" u="none" strike="noStrike" dirty="0">
                        <a:solidFill>
                          <a:srgbClr val="000000"/>
                        </a:solidFill>
                        <a:effectLst/>
                        <a:latin typeface="Calibri" panose="020F0502020204030204" pitchFamily="34" charset="0"/>
                      </a:endParaRPr>
                    </a:p>
                  </a:txBody>
                  <a:tcPr marL="10160" marR="10160" marT="10160" marB="0" anchor="b"/>
                </a:tc>
                <a:tc>
                  <a:txBody>
                    <a:bodyPr/>
                    <a:lstStyle/>
                    <a:p>
                      <a:pPr algn="ctr" fontAlgn="b"/>
                      <a:r>
                        <a:rPr lang="en-US" sz="1500" u="none" strike="noStrike" dirty="0">
                          <a:effectLst/>
                        </a:rPr>
                        <a:t>17.8%</a:t>
                      </a:r>
                      <a:endParaRPr lang="en-US" sz="1500" b="0" i="0" u="none" strike="noStrike" dirty="0">
                        <a:solidFill>
                          <a:srgbClr val="000000"/>
                        </a:solidFill>
                        <a:effectLst/>
                        <a:latin typeface="Calibri" panose="020F0502020204030204" pitchFamily="34" charset="0"/>
                      </a:endParaRPr>
                    </a:p>
                  </a:txBody>
                  <a:tcPr marL="10160" marR="10160" marT="10160" marB="0" anchor="b"/>
                </a:tc>
                <a:extLst>
                  <a:ext uri="{0D108BD9-81ED-4DB2-BD59-A6C34878D82A}">
                    <a16:rowId xmlns:a16="http://schemas.microsoft.com/office/drawing/2014/main" val="3967883017"/>
                  </a:ext>
                </a:extLst>
              </a:tr>
            </a:tbl>
          </a:graphicData>
        </a:graphic>
      </p:graphicFrame>
      <p:sp>
        <p:nvSpPr>
          <p:cNvPr id="5" name="TextBox 4">
            <a:extLst>
              <a:ext uri="{FF2B5EF4-FFF2-40B4-BE49-F238E27FC236}">
                <a16:creationId xmlns:a16="http://schemas.microsoft.com/office/drawing/2014/main" id="{AB1932FB-84E4-49B8-8BF6-67E1A61D0D58}"/>
              </a:ext>
            </a:extLst>
          </p:cNvPr>
          <p:cNvSpPr txBox="1"/>
          <p:nvPr/>
        </p:nvSpPr>
        <p:spPr>
          <a:xfrm>
            <a:off x="347531" y="6033605"/>
            <a:ext cx="8229600" cy="707694"/>
          </a:xfrm>
          <a:prstGeom prst="rect">
            <a:avLst/>
          </a:prstGeom>
          <a:noFill/>
        </p:spPr>
        <p:txBody>
          <a:bodyPr wrap="square" rtlCol="0">
            <a:spAutoFit/>
          </a:bodyPr>
          <a:lstStyle/>
          <a:p>
            <a:pPr defTabSz="1219170" fontAlgn="auto">
              <a:spcBef>
                <a:spcPts val="0"/>
              </a:spcBef>
              <a:spcAft>
                <a:spcPts val="0"/>
              </a:spcAft>
            </a:pPr>
            <a:r>
              <a:rPr lang="en-US" sz="1333" i="1" dirty="0">
                <a:solidFill>
                  <a:srgbClr val="FFFFFF">
                    <a:lumMod val="50000"/>
                  </a:srgbClr>
                </a:solidFill>
                <a:latin typeface="Calibri"/>
                <a:cs typeface="+mn-cs"/>
              </a:rPr>
              <a:t>Source: U.S. Department of Labor, Bureau of Labor Statistics. 2017. “Table 11. Employed person by detailed occupation, sex, race, and Hispanic or Latino ethnicity, 2017”. Current Population Survey, Household Data Annual Averages, https://www.bls.gov/cps/cpsaat11.htm (accessed March 9, 2018).</a:t>
            </a:r>
          </a:p>
        </p:txBody>
      </p:sp>
    </p:spTree>
    <p:extLst>
      <p:ext uri="{BB962C8B-B14F-4D97-AF65-F5344CB8AC3E}">
        <p14:creationId xmlns:p14="http://schemas.microsoft.com/office/powerpoint/2010/main" val="2919820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down)">
                                      <p:cBhvr>
                                        <p:cTn id="14" dur="500"/>
                                        <p:tgtEl>
                                          <p:spTgt spid="26"/>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500"/>
                                        <p:tgtEl>
                                          <p:spTgt spid="4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500"/>
                                        <p:tgtEl>
                                          <p:spTgt spid="48"/>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45" grpId="0"/>
      <p:bldP spid="46" grpId="0"/>
      <p:bldP spid="47"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 Know Who Women Are,</a:t>
            </a:r>
            <a:br>
              <a:rPr lang="en-US" dirty="0"/>
            </a:br>
            <a:r>
              <a:rPr lang="en-US" dirty="0"/>
              <a:t>But Who Are Gen Z?</a:t>
            </a:r>
          </a:p>
        </p:txBody>
      </p:sp>
      <p:sp>
        <p:nvSpPr>
          <p:cNvPr id="24" name="Rectangle 23"/>
          <p:cNvSpPr/>
          <p:nvPr/>
        </p:nvSpPr>
        <p:spPr>
          <a:xfrm>
            <a:off x="411480" y="3264457"/>
            <a:ext cx="4023360" cy="2194563"/>
          </a:xfrm>
          <a:prstGeom prst="rect">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a:solidFill>
                <a:srgbClr val="FFFFFF"/>
              </a:solidFill>
              <a:latin typeface="Calibri"/>
            </a:endParaRPr>
          </a:p>
        </p:txBody>
      </p:sp>
      <p:sp>
        <p:nvSpPr>
          <p:cNvPr id="25" name="Rectangle 24"/>
          <p:cNvSpPr/>
          <p:nvPr/>
        </p:nvSpPr>
        <p:spPr>
          <a:xfrm>
            <a:off x="4716297" y="3264457"/>
            <a:ext cx="4024800" cy="2194563"/>
          </a:xfrm>
          <a:prstGeom prst="rect">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a:solidFill>
                <a:srgbClr val="FFFFFF"/>
              </a:solidFill>
              <a:latin typeface="Calibri"/>
            </a:endParaRPr>
          </a:p>
        </p:txBody>
      </p:sp>
      <p:sp>
        <p:nvSpPr>
          <p:cNvPr id="31" name="ZoneTexte 25"/>
          <p:cNvSpPr txBox="1"/>
          <p:nvPr/>
        </p:nvSpPr>
        <p:spPr>
          <a:xfrm>
            <a:off x="587558" y="3441705"/>
            <a:ext cx="3648405" cy="2062103"/>
          </a:xfrm>
          <a:prstGeom prst="rect">
            <a:avLst/>
          </a:prstGeom>
          <a:noFill/>
          <a:ln>
            <a:noFill/>
            <a:prstDash val="sysDot"/>
          </a:ln>
        </p:spPr>
        <p:txBody>
          <a:bodyPr wrap="square" rtlCol="0" anchor="t" anchorCtr="0">
            <a:spAutoFit/>
          </a:bodyPr>
          <a:lstStyle/>
          <a:p>
            <a:pPr defTabSz="1219170" fontAlgn="auto">
              <a:spcBef>
                <a:spcPts val="0"/>
              </a:spcBef>
              <a:spcAft>
                <a:spcPts val="0"/>
              </a:spcAft>
            </a:pPr>
            <a:r>
              <a:rPr lang="en-US" sz="1600" dirty="0">
                <a:solidFill>
                  <a:srgbClr val="1991AC"/>
                </a:solidFill>
                <a:latin typeface="Calibri"/>
                <a:cs typeface="+mn-cs"/>
              </a:rPr>
              <a:t>Strengths:</a:t>
            </a:r>
          </a:p>
          <a:p>
            <a:pPr marL="228594" indent="-228594" defTabSz="1219170" fontAlgn="auto">
              <a:spcBef>
                <a:spcPts val="0"/>
              </a:spcBef>
              <a:spcAft>
                <a:spcPts val="0"/>
              </a:spcAft>
              <a:buFont typeface="Arial" panose="020B0604020202020204" pitchFamily="34" charset="0"/>
              <a:buChar char="•"/>
            </a:pPr>
            <a:r>
              <a:rPr lang="en-US" sz="1600" dirty="0">
                <a:solidFill>
                  <a:srgbClr val="1991AC"/>
                </a:solidFill>
                <a:latin typeface="Calibri"/>
                <a:cs typeface="+mn-cs"/>
              </a:rPr>
              <a:t>Technology</a:t>
            </a:r>
          </a:p>
          <a:p>
            <a:pPr marL="228594" indent="-228594" defTabSz="1219170" fontAlgn="auto">
              <a:spcBef>
                <a:spcPts val="0"/>
              </a:spcBef>
              <a:spcAft>
                <a:spcPts val="0"/>
              </a:spcAft>
              <a:buFont typeface="Arial" panose="020B0604020202020204" pitchFamily="34" charset="0"/>
              <a:buChar char="•"/>
            </a:pPr>
            <a:r>
              <a:rPr lang="en-US" sz="1600" dirty="0">
                <a:solidFill>
                  <a:srgbClr val="1991AC"/>
                </a:solidFill>
                <a:latin typeface="Calibri"/>
                <a:cs typeface="+mn-cs"/>
              </a:rPr>
              <a:t>Collaboration/teamwork</a:t>
            </a:r>
          </a:p>
          <a:p>
            <a:pPr marL="228594" indent="-228594" defTabSz="1219170" fontAlgn="auto">
              <a:spcBef>
                <a:spcPts val="0"/>
              </a:spcBef>
              <a:spcAft>
                <a:spcPts val="0"/>
              </a:spcAft>
              <a:buFont typeface="Arial" panose="020B0604020202020204" pitchFamily="34" charset="0"/>
              <a:buChar char="•"/>
            </a:pPr>
            <a:r>
              <a:rPr lang="en-US" sz="1600" dirty="0">
                <a:solidFill>
                  <a:srgbClr val="1991AC"/>
                </a:solidFill>
                <a:latin typeface="Calibri"/>
                <a:cs typeface="+mn-cs"/>
              </a:rPr>
              <a:t>Flexibility</a:t>
            </a:r>
          </a:p>
          <a:p>
            <a:pPr marL="228594" indent="-228594" defTabSz="1219170" fontAlgn="auto">
              <a:spcBef>
                <a:spcPts val="0"/>
              </a:spcBef>
              <a:spcAft>
                <a:spcPts val="0"/>
              </a:spcAft>
              <a:buFont typeface="Arial" panose="020B0604020202020204" pitchFamily="34" charset="0"/>
              <a:buChar char="•"/>
            </a:pPr>
            <a:r>
              <a:rPr lang="en-US" sz="1600" dirty="0">
                <a:solidFill>
                  <a:srgbClr val="1991AC"/>
                </a:solidFill>
                <a:latin typeface="Calibri"/>
                <a:cs typeface="+mn-cs"/>
              </a:rPr>
              <a:t>Value stability and a consistent paycheck</a:t>
            </a:r>
          </a:p>
          <a:p>
            <a:pPr marL="228594" indent="-228594" defTabSz="1219170" fontAlgn="auto">
              <a:spcBef>
                <a:spcPts val="0"/>
              </a:spcBef>
              <a:spcAft>
                <a:spcPts val="0"/>
              </a:spcAft>
              <a:buFont typeface="Arial" panose="020B0604020202020204" pitchFamily="34" charset="0"/>
              <a:buChar char="•"/>
            </a:pPr>
            <a:r>
              <a:rPr lang="en-US" sz="1600" dirty="0">
                <a:solidFill>
                  <a:srgbClr val="1991AC"/>
                </a:solidFill>
                <a:latin typeface="Calibri"/>
                <a:cs typeface="+mn-cs"/>
              </a:rPr>
              <a:t>Value training and development</a:t>
            </a:r>
          </a:p>
          <a:p>
            <a:pPr defTabSz="1219170" fontAlgn="auto">
              <a:spcBef>
                <a:spcPts val="0"/>
              </a:spcBef>
              <a:spcAft>
                <a:spcPts val="0"/>
              </a:spcAft>
            </a:pPr>
            <a:endParaRPr lang="fr-CA" sz="1600" dirty="0">
              <a:solidFill>
                <a:srgbClr val="1991AC"/>
              </a:solidFill>
              <a:latin typeface="Calibri"/>
              <a:cs typeface="+mn-cs"/>
            </a:endParaRPr>
          </a:p>
        </p:txBody>
      </p:sp>
      <p:sp>
        <p:nvSpPr>
          <p:cNvPr id="34" name="ZoneTexte 25"/>
          <p:cNvSpPr txBox="1"/>
          <p:nvPr/>
        </p:nvSpPr>
        <p:spPr>
          <a:xfrm>
            <a:off x="5004049" y="3441704"/>
            <a:ext cx="3457019" cy="1815882"/>
          </a:xfrm>
          <a:prstGeom prst="rect">
            <a:avLst/>
          </a:prstGeom>
          <a:noFill/>
          <a:ln>
            <a:noFill/>
            <a:prstDash val="sysDot"/>
          </a:ln>
        </p:spPr>
        <p:txBody>
          <a:bodyPr wrap="square" rtlCol="0" anchor="t" anchorCtr="0">
            <a:spAutoFit/>
          </a:bodyPr>
          <a:lstStyle/>
          <a:p>
            <a:pPr defTabSz="1219170" fontAlgn="auto">
              <a:spcBef>
                <a:spcPts val="0"/>
              </a:spcBef>
              <a:spcAft>
                <a:spcPts val="0"/>
              </a:spcAft>
            </a:pPr>
            <a:r>
              <a:rPr lang="en-US" sz="1600" dirty="0">
                <a:solidFill>
                  <a:srgbClr val="725CA2"/>
                </a:solidFill>
                <a:latin typeface="Calibri"/>
                <a:cs typeface="+mn-cs"/>
              </a:rPr>
              <a:t>Weaknesses:</a:t>
            </a:r>
          </a:p>
          <a:p>
            <a:pPr marL="228594" indent="-228594" defTabSz="1219170" fontAlgn="auto">
              <a:spcBef>
                <a:spcPts val="0"/>
              </a:spcBef>
              <a:spcAft>
                <a:spcPts val="0"/>
              </a:spcAft>
              <a:buFont typeface="Arial" panose="020B0604020202020204" pitchFamily="34" charset="0"/>
              <a:buChar char="•"/>
            </a:pPr>
            <a:r>
              <a:rPr lang="en-US" sz="1600" dirty="0">
                <a:solidFill>
                  <a:srgbClr val="725CA2"/>
                </a:solidFill>
                <a:latin typeface="Calibri"/>
                <a:cs typeface="+mn-cs"/>
              </a:rPr>
              <a:t>Interpersonal skills</a:t>
            </a:r>
          </a:p>
          <a:p>
            <a:pPr marL="228594" indent="-228594" defTabSz="1219170" fontAlgn="auto">
              <a:spcBef>
                <a:spcPts val="0"/>
              </a:spcBef>
              <a:spcAft>
                <a:spcPts val="0"/>
              </a:spcAft>
              <a:buFont typeface="Arial" panose="020B0604020202020204" pitchFamily="34" charset="0"/>
              <a:buChar char="•"/>
            </a:pPr>
            <a:r>
              <a:rPr lang="en-US" sz="1600" dirty="0">
                <a:solidFill>
                  <a:srgbClr val="725CA2"/>
                </a:solidFill>
                <a:latin typeface="Calibri"/>
                <a:cs typeface="+mn-cs"/>
              </a:rPr>
              <a:t>Shortfall in highly cognitive social skills</a:t>
            </a:r>
          </a:p>
          <a:p>
            <a:pPr marL="838179" lvl="1" indent="-228594" defTabSz="1219170" fontAlgn="auto">
              <a:spcBef>
                <a:spcPts val="0"/>
              </a:spcBef>
              <a:spcAft>
                <a:spcPts val="0"/>
              </a:spcAft>
              <a:buFont typeface="Arial" panose="020B0604020202020204" pitchFamily="34" charset="0"/>
              <a:buChar char="•"/>
            </a:pPr>
            <a:r>
              <a:rPr lang="en-US" sz="1600" dirty="0">
                <a:solidFill>
                  <a:srgbClr val="725CA2"/>
                </a:solidFill>
                <a:latin typeface="Calibri"/>
                <a:cs typeface="+mn-cs"/>
              </a:rPr>
              <a:t>Problem solving</a:t>
            </a:r>
            <a:endParaRPr lang="fr-CA" sz="1600" dirty="0">
              <a:solidFill>
                <a:srgbClr val="725CA2"/>
              </a:solidFill>
              <a:latin typeface="Calibri"/>
              <a:cs typeface="+mn-cs"/>
            </a:endParaRPr>
          </a:p>
          <a:p>
            <a:pPr marL="838179" lvl="1" indent="-228594" defTabSz="1219170" fontAlgn="auto">
              <a:spcBef>
                <a:spcPts val="0"/>
              </a:spcBef>
              <a:spcAft>
                <a:spcPts val="0"/>
              </a:spcAft>
              <a:buFont typeface="Arial" panose="020B0604020202020204" pitchFamily="34" charset="0"/>
              <a:buChar char="•"/>
            </a:pPr>
            <a:r>
              <a:rPr lang="fr-CA" sz="1600" dirty="0">
                <a:solidFill>
                  <a:srgbClr val="725CA2"/>
                </a:solidFill>
                <a:latin typeface="Calibri"/>
                <a:cs typeface="+mn-cs"/>
              </a:rPr>
              <a:t>Critical </a:t>
            </a:r>
            <a:r>
              <a:rPr lang="fr-CA" sz="1600" dirty="0" err="1">
                <a:solidFill>
                  <a:srgbClr val="725CA2"/>
                </a:solidFill>
                <a:latin typeface="Calibri"/>
                <a:cs typeface="+mn-cs"/>
              </a:rPr>
              <a:t>thinking</a:t>
            </a:r>
            <a:endParaRPr lang="fr-CA" sz="1600" dirty="0">
              <a:solidFill>
                <a:srgbClr val="725CA2"/>
              </a:solidFill>
              <a:latin typeface="Calibri"/>
              <a:cs typeface="+mn-cs"/>
            </a:endParaRPr>
          </a:p>
          <a:p>
            <a:pPr marL="838179" lvl="1" indent="-228594" defTabSz="1219170" fontAlgn="auto">
              <a:spcBef>
                <a:spcPts val="0"/>
              </a:spcBef>
              <a:spcAft>
                <a:spcPts val="0"/>
              </a:spcAft>
              <a:buFont typeface="Arial" panose="020B0604020202020204" pitchFamily="34" charset="0"/>
              <a:buChar char="•"/>
            </a:pPr>
            <a:r>
              <a:rPr lang="fr-CA" sz="1600" dirty="0">
                <a:solidFill>
                  <a:srgbClr val="725CA2"/>
                </a:solidFill>
                <a:latin typeface="Calibri"/>
                <a:cs typeface="+mn-cs"/>
              </a:rPr>
              <a:t>Communication</a:t>
            </a:r>
            <a:endParaRPr lang="en-US" sz="1600" dirty="0">
              <a:solidFill>
                <a:srgbClr val="725CA2"/>
              </a:solidFill>
              <a:latin typeface="Calibri"/>
              <a:cs typeface="+mn-cs"/>
            </a:endParaRPr>
          </a:p>
        </p:txBody>
      </p:sp>
      <p:grpSp>
        <p:nvGrpSpPr>
          <p:cNvPr id="32" name="Group 31"/>
          <p:cNvGrpSpPr/>
          <p:nvPr/>
        </p:nvGrpSpPr>
        <p:grpSpPr>
          <a:xfrm>
            <a:off x="1511976" y="1328109"/>
            <a:ext cx="6120048" cy="60960"/>
            <a:chOff x="1511976" y="996082"/>
            <a:chExt cx="6120048" cy="45720"/>
          </a:xfrm>
        </p:grpSpPr>
        <p:sp>
          <p:nvSpPr>
            <p:cNvPr id="35" name="Ellipse 31"/>
            <p:cNvSpPr/>
            <p:nvPr/>
          </p:nvSpPr>
          <p:spPr>
            <a:xfrm>
              <a:off x="4540251" y="996082"/>
              <a:ext cx="6350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fr-CA">
                <a:solidFill>
                  <a:srgbClr val="FFFFFF"/>
                </a:solidFill>
                <a:latin typeface="Calibri"/>
              </a:endParaRPr>
            </a:p>
          </p:txBody>
        </p:sp>
        <p:cxnSp>
          <p:nvCxnSpPr>
            <p:cNvPr id="36" name="Connecteur droit 37"/>
            <p:cNvCxnSpPr/>
            <p:nvPr/>
          </p:nvCxnSpPr>
          <p:spPr>
            <a:xfrm>
              <a:off x="4788024"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8"/>
            <p:cNvCxnSpPr/>
            <p:nvPr/>
          </p:nvCxnSpPr>
          <p:spPr>
            <a:xfrm>
              <a:off x="1511976" y="1027255"/>
              <a:ext cx="2844000" cy="0"/>
            </a:xfrm>
            <a:prstGeom prst="line">
              <a:avLst/>
            </a:prstGeom>
            <a:ln w="127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DA734B69-BAA9-4F9F-910D-C485223909F0}"/>
              </a:ext>
            </a:extLst>
          </p:cNvPr>
          <p:cNvSpPr txBox="1"/>
          <p:nvPr/>
        </p:nvSpPr>
        <p:spPr>
          <a:xfrm>
            <a:off x="1511976" y="1556792"/>
            <a:ext cx="6120048" cy="1077026"/>
          </a:xfrm>
          <a:prstGeom prst="rect">
            <a:avLst/>
          </a:prstGeom>
          <a:noFill/>
        </p:spPr>
        <p:txBody>
          <a:bodyPr wrap="square" rtlCol="0">
            <a:spAutoFit/>
          </a:bodyPr>
          <a:lstStyle/>
          <a:p>
            <a:pPr marL="380990" indent="-380990" algn="ctr" defTabSz="1219170" fontAlgn="auto">
              <a:spcBef>
                <a:spcPts val="0"/>
              </a:spcBef>
              <a:spcAft>
                <a:spcPts val="0"/>
              </a:spcAft>
              <a:buFont typeface="Arial" panose="020B0604020202020204" pitchFamily="34" charset="0"/>
              <a:buChar char="•"/>
            </a:pPr>
            <a:r>
              <a:rPr lang="en-US" sz="2133" dirty="0">
                <a:solidFill>
                  <a:srgbClr val="01A59E"/>
                </a:solidFill>
                <a:latin typeface="Calibri"/>
                <a:cs typeface="+mn-cs"/>
              </a:rPr>
              <a:t>Post-millennial generation</a:t>
            </a:r>
          </a:p>
          <a:p>
            <a:pPr marL="380990" indent="-380990" algn="ctr" defTabSz="1219170" fontAlgn="auto">
              <a:spcBef>
                <a:spcPts val="0"/>
              </a:spcBef>
              <a:spcAft>
                <a:spcPts val="0"/>
              </a:spcAft>
              <a:buFont typeface="Arial" panose="020B0604020202020204" pitchFamily="34" charset="0"/>
              <a:buChar char="•"/>
            </a:pPr>
            <a:r>
              <a:rPr lang="en-US" sz="2133" dirty="0">
                <a:solidFill>
                  <a:srgbClr val="01A59E"/>
                </a:solidFill>
                <a:latin typeface="Calibri"/>
                <a:cs typeface="+mn-cs"/>
              </a:rPr>
              <a:t>Born since 1995</a:t>
            </a:r>
          </a:p>
          <a:p>
            <a:pPr marL="380990" indent="-380990" algn="ctr" defTabSz="1219170" fontAlgn="auto">
              <a:spcBef>
                <a:spcPts val="0"/>
              </a:spcBef>
              <a:spcAft>
                <a:spcPts val="0"/>
              </a:spcAft>
              <a:buFont typeface="Arial" panose="020B0604020202020204" pitchFamily="34" charset="0"/>
              <a:buChar char="•"/>
            </a:pPr>
            <a:r>
              <a:rPr lang="en-US" sz="2133" dirty="0">
                <a:solidFill>
                  <a:srgbClr val="01A59E"/>
                </a:solidFill>
                <a:latin typeface="Calibri"/>
                <a:cs typeface="+mn-cs"/>
              </a:rPr>
              <a:t>Make up almost 1/3 of the U.S. population</a:t>
            </a:r>
          </a:p>
        </p:txBody>
      </p:sp>
    </p:spTree>
    <p:extLst>
      <p:ext uri="{BB962C8B-B14F-4D97-AF65-F5344CB8AC3E}">
        <p14:creationId xmlns:p14="http://schemas.microsoft.com/office/powerpoint/2010/main" val="699879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p:bldP spid="34"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0000FF"/>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solidFill>
          <a:schemeClr val="bg1"/>
        </a:solidFill>
        <a:ln>
          <a:solidFill>
            <a:schemeClr val="tx1"/>
          </a:solidFill>
        </a:ln>
      </a:spPr>
      <a:bodyPr wrap="square" rtlCol="0">
        <a:spAutoFit/>
      </a:bodyPr>
      <a:lstStyle>
        <a:defPPr>
          <a:defRPr sz="1600" dirty="0" smtClean="0"/>
        </a:defPPr>
      </a:lstStyle>
    </a:txDef>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Idea design template">
  <a:themeElements>
    <a:clrScheme name="Idea design template 6">
      <a:dk1>
        <a:srgbClr val="333333"/>
      </a:dk1>
      <a:lt1>
        <a:srgbClr val="C0C0C0"/>
      </a:lt1>
      <a:dk2>
        <a:srgbClr val="98462C"/>
      </a:dk2>
      <a:lt2>
        <a:srgbClr val="800000"/>
      </a:lt2>
      <a:accent1>
        <a:srgbClr val="FFDC85"/>
      </a:accent1>
      <a:accent2>
        <a:srgbClr val="946C3C"/>
      </a:accent2>
      <a:accent3>
        <a:srgbClr val="DCDCDC"/>
      </a:accent3>
      <a:accent4>
        <a:srgbClr val="2A2A2A"/>
      </a:accent4>
      <a:accent5>
        <a:srgbClr val="FFEBC2"/>
      </a:accent5>
      <a:accent6>
        <a:srgbClr val="866135"/>
      </a:accent6>
      <a:hlink>
        <a:srgbClr val="FF9933"/>
      </a:hlink>
      <a:folHlink>
        <a:srgbClr val="FF6600"/>
      </a:folHlink>
    </a:clrScheme>
    <a:fontScheme name="Idea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Idea design template 1">
        <a:dk1>
          <a:srgbClr val="000000"/>
        </a:dk1>
        <a:lt1>
          <a:srgbClr val="FFFFFF"/>
        </a:lt1>
        <a:dk2>
          <a:srgbClr val="763B00"/>
        </a:dk2>
        <a:lt2>
          <a:srgbClr val="808080"/>
        </a:lt2>
        <a:accent1>
          <a:srgbClr val="EBD7B3"/>
        </a:accent1>
        <a:accent2>
          <a:srgbClr val="333399"/>
        </a:accent2>
        <a:accent3>
          <a:srgbClr val="FFFFFF"/>
        </a:accent3>
        <a:accent4>
          <a:srgbClr val="000000"/>
        </a:accent4>
        <a:accent5>
          <a:srgbClr val="F3E8D6"/>
        </a:accent5>
        <a:accent6>
          <a:srgbClr val="2D2D8A"/>
        </a:accent6>
        <a:hlink>
          <a:srgbClr val="CA6B02"/>
        </a:hlink>
        <a:folHlink>
          <a:srgbClr val="CC9900"/>
        </a:folHlink>
      </a:clrScheme>
      <a:clrMap bg1="lt1" tx1="dk1" bg2="lt2" tx2="dk2" accent1="accent1" accent2="accent2" accent3="accent3" accent4="accent4" accent5="accent5" accent6="accent6" hlink="hlink" folHlink="folHlink"/>
    </a:extraClrScheme>
    <a:extraClrScheme>
      <a:clrScheme name="Idea design template 2">
        <a:dk1>
          <a:srgbClr val="000000"/>
        </a:dk1>
        <a:lt1>
          <a:srgbClr val="FFFFCC"/>
        </a:lt1>
        <a:dk2>
          <a:srgbClr val="AB3201"/>
        </a:dk2>
        <a:lt2>
          <a:srgbClr val="969696"/>
        </a:lt2>
        <a:accent1>
          <a:srgbClr val="FFEE99"/>
        </a:accent1>
        <a:accent2>
          <a:srgbClr val="FF6600"/>
        </a:accent2>
        <a:accent3>
          <a:srgbClr val="FFFFE2"/>
        </a:accent3>
        <a:accent4>
          <a:srgbClr val="000000"/>
        </a:accent4>
        <a:accent5>
          <a:srgbClr val="FFF5CA"/>
        </a:accent5>
        <a:accent6>
          <a:srgbClr val="E75C00"/>
        </a:accent6>
        <a:hlink>
          <a:srgbClr val="CC9900"/>
        </a:hlink>
        <a:folHlink>
          <a:srgbClr val="FF6600"/>
        </a:folHlink>
      </a:clrScheme>
      <a:clrMap bg1="lt1" tx1="dk1" bg2="lt2" tx2="dk2" accent1="accent1" accent2="accent2" accent3="accent3" accent4="accent4" accent5="accent5" accent6="accent6" hlink="hlink" folHlink="folHlink"/>
    </a:extraClrScheme>
    <a:extraClrScheme>
      <a:clrScheme name="Idea design template 3">
        <a:dk1>
          <a:srgbClr val="000000"/>
        </a:dk1>
        <a:lt1>
          <a:srgbClr val="FFFFD9"/>
        </a:lt1>
        <a:dk2>
          <a:srgbClr val="775D1B"/>
        </a:dk2>
        <a:lt2>
          <a:srgbClr val="777777"/>
        </a:lt2>
        <a:accent1>
          <a:srgbClr val="FFFFEF"/>
        </a:accent1>
        <a:accent2>
          <a:srgbClr val="996633"/>
        </a:accent2>
        <a:accent3>
          <a:srgbClr val="FFFFE9"/>
        </a:accent3>
        <a:accent4>
          <a:srgbClr val="000000"/>
        </a:accent4>
        <a:accent5>
          <a:srgbClr val="FFFFF6"/>
        </a:accent5>
        <a:accent6>
          <a:srgbClr val="8A5C2D"/>
        </a:accent6>
        <a:hlink>
          <a:srgbClr val="FF9933"/>
        </a:hlink>
        <a:folHlink>
          <a:srgbClr val="663300"/>
        </a:folHlink>
      </a:clrScheme>
      <a:clrMap bg1="lt1" tx1="dk1" bg2="lt2" tx2="dk2" accent1="accent1" accent2="accent2" accent3="accent3" accent4="accent4" accent5="accent5" accent6="accent6" hlink="hlink" folHlink="folHlink"/>
    </a:extraClrScheme>
    <a:extraClrScheme>
      <a:clrScheme name="Idea design template 4">
        <a:dk1>
          <a:srgbClr val="663300"/>
        </a:dk1>
        <a:lt1>
          <a:srgbClr val="CC9900"/>
        </a:lt1>
        <a:dk2>
          <a:srgbClr val="9A4838"/>
        </a:dk2>
        <a:lt2>
          <a:srgbClr val="005A58"/>
        </a:lt2>
        <a:accent1>
          <a:srgbClr val="F8E68C"/>
        </a:accent1>
        <a:accent2>
          <a:srgbClr val="C9AC33"/>
        </a:accent2>
        <a:accent3>
          <a:srgbClr val="E2CAAA"/>
        </a:accent3>
        <a:accent4>
          <a:srgbClr val="562A00"/>
        </a:accent4>
        <a:accent5>
          <a:srgbClr val="FBF0C5"/>
        </a:accent5>
        <a:accent6>
          <a:srgbClr val="B69B2D"/>
        </a:accent6>
        <a:hlink>
          <a:srgbClr val="C84F04"/>
        </a:hlink>
        <a:folHlink>
          <a:srgbClr val="996633"/>
        </a:folHlink>
      </a:clrScheme>
      <a:clrMap bg1="lt1" tx1="dk1" bg2="lt2" tx2="dk2" accent1="accent1" accent2="accent2" accent3="accent3" accent4="accent4" accent5="accent5" accent6="accent6" hlink="hlink" folHlink="folHlink"/>
    </a:extraClrScheme>
    <a:extraClrScheme>
      <a:clrScheme name="Idea design template 5">
        <a:dk1>
          <a:srgbClr val="000000"/>
        </a:dk1>
        <a:lt1>
          <a:srgbClr val="0099CC"/>
        </a:lt1>
        <a:dk2>
          <a:srgbClr val="7D4227"/>
        </a:dk2>
        <a:lt2>
          <a:srgbClr val="003366"/>
        </a:lt2>
        <a:accent1>
          <a:srgbClr val="0099CC"/>
        </a:accent1>
        <a:accent2>
          <a:srgbClr val="CC9900"/>
        </a:accent2>
        <a:accent3>
          <a:srgbClr val="AACAE2"/>
        </a:accent3>
        <a:accent4>
          <a:srgbClr val="000000"/>
        </a:accent4>
        <a:accent5>
          <a:srgbClr val="AACAE2"/>
        </a:accent5>
        <a:accent6>
          <a:srgbClr val="B98A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Idea design template 6">
        <a:dk1>
          <a:srgbClr val="333333"/>
        </a:dk1>
        <a:lt1>
          <a:srgbClr val="C0C0C0"/>
        </a:lt1>
        <a:dk2>
          <a:srgbClr val="98462C"/>
        </a:dk2>
        <a:lt2>
          <a:srgbClr val="800000"/>
        </a:lt2>
        <a:accent1>
          <a:srgbClr val="FFDC85"/>
        </a:accent1>
        <a:accent2>
          <a:srgbClr val="946C3C"/>
        </a:accent2>
        <a:accent3>
          <a:srgbClr val="DCDCDC"/>
        </a:accent3>
        <a:accent4>
          <a:srgbClr val="2A2A2A"/>
        </a:accent4>
        <a:accent5>
          <a:srgbClr val="FFEBC2"/>
        </a:accent5>
        <a:accent6>
          <a:srgbClr val="866135"/>
        </a:accent6>
        <a:hlink>
          <a:srgbClr val="FF9933"/>
        </a:hlink>
        <a:folHlink>
          <a:srgbClr val="FF6600"/>
        </a:folHlink>
      </a:clrScheme>
      <a:clrMap bg1="lt1" tx1="dk1" bg2="lt2" tx2="dk2" accent1="accent1" accent2="accent2" accent3="accent3" accent4="accent4" accent5="accent5" accent6="accent6" hlink="hlink" folHlink="folHlink"/>
    </a:extraClrScheme>
    <a:extraClrScheme>
      <a:clrScheme name="Idea design template 7">
        <a:dk1>
          <a:srgbClr val="493737"/>
        </a:dk1>
        <a:lt1>
          <a:srgbClr val="9DA092"/>
        </a:lt1>
        <a:dk2>
          <a:srgbClr val="C5C5BF"/>
        </a:dk2>
        <a:lt2>
          <a:srgbClr val="777777"/>
        </a:lt2>
        <a:accent1>
          <a:srgbClr val="999079"/>
        </a:accent1>
        <a:accent2>
          <a:srgbClr val="C68162"/>
        </a:accent2>
        <a:accent3>
          <a:srgbClr val="CCCDC7"/>
        </a:accent3>
        <a:accent4>
          <a:srgbClr val="3D2D2D"/>
        </a:accent4>
        <a:accent5>
          <a:srgbClr val="CAC6BE"/>
        </a:accent5>
        <a:accent6>
          <a:srgbClr val="B3745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Idea design template 8">
        <a:dk1>
          <a:srgbClr val="663300"/>
        </a:dk1>
        <a:lt1>
          <a:srgbClr val="BB976B"/>
        </a:lt1>
        <a:dk2>
          <a:srgbClr val="DFC08D"/>
        </a:dk2>
        <a:lt2>
          <a:srgbClr val="2D2015"/>
        </a:lt2>
        <a:accent1>
          <a:srgbClr val="B46F48"/>
        </a:accent1>
        <a:accent2>
          <a:srgbClr val="8F5F2F"/>
        </a:accent2>
        <a:accent3>
          <a:srgbClr val="DAC9BA"/>
        </a:accent3>
        <a:accent4>
          <a:srgbClr val="562A00"/>
        </a:accent4>
        <a:accent5>
          <a:srgbClr val="D6BBB1"/>
        </a:accent5>
        <a:accent6>
          <a:srgbClr val="81552A"/>
        </a:accent6>
        <a:hlink>
          <a:srgbClr val="CCB400"/>
        </a:hlink>
        <a:folHlink>
          <a:srgbClr val="B4BFC0"/>
        </a:folHlink>
      </a:clrScheme>
      <a:clrMap bg1="lt1" tx1="dk1" bg2="lt2" tx2="dk2" accent1="accent1" accent2="accent2" accent3="accent3" accent4="accent4" accent5="accent5" accent6="accent6" hlink="hlink" folHlink="folHlink"/>
    </a:extraClrScheme>
    <a:extraClrScheme>
      <a:clrScheme name="Idea design template 9">
        <a:dk1>
          <a:srgbClr val="000000"/>
        </a:dk1>
        <a:lt1>
          <a:srgbClr val="FFFFFF"/>
        </a:lt1>
        <a:dk2>
          <a:srgbClr val="777777"/>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Idea design template 10">
        <a:dk1>
          <a:srgbClr val="000000"/>
        </a:dk1>
        <a:lt1>
          <a:srgbClr val="FFFFFF"/>
        </a:lt1>
        <a:dk2>
          <a:srgbClr val="A84204"/>
        </a:dk2>
        <a:lt2>
          <a:srgbClr val="808080"/>
        </a:lt2>
        <a:accent1>
          <a:srgbClr val="FFDB99"/>
        </a:accent1>
        <a:accent2>
          <a:srgbClr val="FEEACA"/>
        </a:accent2>
        <a:accent3>
          <a:srgbClr val="FFFFFF"/>
        </a:accent3>
        <a:accent4>
          <a:srgbClr val="000000"/>
        </a:accent4>
        <a:accent5>
          <a:srgbClr val="FFEACA"/>
        </a:accent5>
        <a:accent6>
          <a:srgbClr val="E6D4B7"/>
        </a:accent6>
        <a:hlink>
          <a:srgbClr val="5F5F5F"/>
        </a:hlink>
        <a:folHlink>
          <a:srgbClr val="993300"/>
        </a:folHlink>
      </a:clrScheme>
      <a:clrMap bg1="lt1" tx1="dk1" bg2="lt2" tx2="dk2" accent1="accent1" accent2="accent2" accent3="accent3" accent4="accent4" accent5="accent5" accent6="accent6" hlink="hlink" folHlink="folHlink"/>
    </a:extraClrScheme>
    <a:extraClrScheme>
      <a:clrScheme name="Idea design template 11">
        <a:dk1>
          <a:srgbClr val="800000"/>
        </a:dk1>
        <a:lt1>
          <a:srgbClr val="996633"/>
        </a:lt1>
        <a:dk2>
          <a:srgbClr val="854019"/>
        </a:dk2>
        <a:lt2>
          <a:srgbClr val="5C1F00"/>
        </a:lt2>
        <a:accent1>
          <a:srgbClr val="E5AE55"/>
        </a:accent1>
        <a:accent2>
          <a:srgbClr val="BE7960"/>
        </a:accent2>
        <a:accent3>
          <a:srgbClr val="CAB8AD"/>
        </a:accent3>
        <a:accent4>
          <a:srgbClr val="6C0000"/>
        </a:accent4>
        <a:accent5>
          <a:srgbClr val="F0D3B4"/>
        </a:accent5>
        <a:accent6>
          <a:srgbClr val="AC6D56"/>
        </a:accent6>
        <a:hlink>
          <a:srgbClr val="FFF4A5"/>
        </a:hlink>
        <a:folHlink>
          <a:srgbClr val="83650F"/>
        </a:folHlink>
      </a:clrScheme>
      <a:clrMap bg1="lt1" tx1="dk1" bg2="lt2" tx2="dk2" accent1="accent1" accent2="accent2" accent3="accent3" accent4="accent4" accent5="accent5" accent6="accent6" hlink="hlink" folHlink="folHlink"/>
    </a:extraClrScheme>
    <a:extraClrScheme>
      <a:clrScheme name="Idea design template 12">
        <a:dk1>
          <a:srgbClr val="000000"/>
        </a:dk1>
        <a:lt1>
          <a:srgbClr val="FFFFFF"/>
        </a:lt1>
        <a:dk2>
          <a:srgbClr val="954B01"/>
        </a:dk2>
        <a:lt2>
          <a:srgbClr val="969696"/>
        </a:lt2>
        <a:accent1>
          <a:srgbClr val="FBDF53"/>
        </a:accent1>
        <a:accent2>
          <a:srgbClr val="E3A803"/>
        </a:accent2>
        <a:accent3>
          <a:srgbClr val="FFFFFF"/>
        </a:accent3>
        <a:accent4>
          <a:srgbClr val="000000"/>
        </a:accent4>
        <a:accent5>
          <a:srgbClr val="FDECB3"/>
        </a:accent5>
        <a:accent6>
          <a:srgbClr val="CE9802"/>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Theme 09">
      <a:dk1>
        <a:srgbClr val="262626"/>
      </a:dk1>
      <a:lt1>
        <a:srgbClr val="FFFFFF"/>
      </a:lt1>
      <a:dk2>
        <a:srgbClr val="262626"/>
      </a:dk2>
      <a:lt2>
        <a:srgbClr val="FFFFFF"/>
      </a:lt2>
      <a:accent1>
        <a:srgbClr val="01A59E"/>
      </a:accent1>
      <a:accent2>
        <a:srgbClr val="1991AC"/>
      </a:accent2>
      <a:accent3>
        <a:srgbClr val="4376AB"/>
      </a:accent3>
      <a:accent4>
        <a:srgbClr val="5F5CA3"/>
      </a:accent4>
      <a:accent5>
        <a:srgbClr val="785CA3"/>
      </a:accent5>
      <a:accent6>
        <a:srgbClr val="725CA2"/>
      </a:accent6>
      <a:hlink>
        <a:srgbClr val="FFFFFF"/>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ème Office">
  <a:themeElements>
    <a:clrScheme name="Theme 09">
      <a:dk1>
        <a:srgbClr val="262626"/>
      </a:dk1>
      <a:lt1>
        <a:srgbClr val="FFFFFF"/>
      </a:lt1>
      <a:dk2>
        <a:srgbClr val="262626"/>
      </a:dk2>
      <a:lt2>
        <a:srgbClr val="FFFFFF"/>
      </a:lt2>
      <a:accent1>
        <a:srgbClr val="01A59E"/>
      </a:accent1>
      <a:accent2>
        <a:srgbClr val="1991AC"/>
      </a:accent2>
      <a:accent3>
        <a:srgbClr val="4376AB"/>
      </a:accent3>
      <a:accent4>
        <a:srgbClr val="5F5CA3"/>
      </a:accent4>
      <a:accent5>
        <a:srgbClr val="785CA3"/>
      </a:accent5>
      <a:accent6>
        <a:srgbClr val="725CA2"/>
      </a:accent6>
      <a:hlink>
        <a:srgbClr val="FFFFFF"/>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hème Office">
  <a:themeElements>
    <a:clrScheme name="Theme 09">
      <a:dk1>
        <a:srgbClr val="262626"/>
      </a:dk1>
      <a:lt1>
        <a:srgbClr val="FFFFFF"/>
      </a:lt1>
      <a:dk2>
        <a:srgbClr val="262626"/>
      </a:dk2>
      <a:lt2>
        <a:srgbClr val="FFFFFF"/>
      </a:lt2>
      <a:accent1>
        <a:srgbClr val="01A59E"/>
      </a:accent1>
      <a:accent2>
        <a:srgbClr val="1991AC"/>
      </a:accent2>
      <a:accent3>
        <a:srgbClr val="4376AB"/>
      </a:accent3>
      <a:accent4>
        <a:srgbClr val="5F5CA3"/>
      </a:accent4>
      <a:accent5>
        <a:srgbClr val="785CA3"/>
      </a:accent5>
      <a:accent6>
        <a:srgbClr val="725CA2"/>
      </a:accent6>
      <a:hlink>
        <a:srgbClr val="FFFFFF"/>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hème Office">
  <a:themeElements>
    <a:clrScheme name="Theme 09">
      <a:dk1>
        <a:srgbClr val="262626"/>
      </a:dk1>
      <a:lt1>
        <a:srgbClr val="FFFFFF"/>
      </a:lt1>
      <a:dk2>
        <a:srgbClr val="262626"/>
      </a:dk2>
      <a:lt2>
        <a:srgbClr val="FFFFFF"/>
      </a:lt2>
      <a:accent1>
        <a:srgbClr val="01A59E"/>
      </a:accent1>
      <a:accent2>
        <a:srgbClr val="1991AC"/>
      </a:accent2>
      <a:accent3>
        <a:srgbClr val="4376AB"/>
      </a:accent3>
      <a:accent4>
        <a:srgbClr val="5F5CA3"/>
      </a:accent4>
      <a:accent5>
        <a:srgbClr val="785CA3"/>
      </a:accent5>
      <a:accent6>
        <a:srgbClr val="725CA2"/>
      </a:accent6>
      <a:hlink>
        <a:srgbClr val="FFFFFF"/>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hème Office">
  <a:themeElements>
    <a:clrScheme name="Theme 09">
      <a:dk1>
        <a:srgbClr val="262626"/>
      </a:dk1>
      <a:lt1>
        <a:srgbClr val="FFFFFF"/>
      </a:lt1>
      <a:dk2>
        <a:srgbClr val="262626"/>
      </a:dk2>
      <a:lt2>
        <a:srgbClr val="FFFFFF"/>
      </a:lt2>
      <a:accent1>
        <a:srgbClr val="01A59E"/>
      </a:accent1>
      <a:accent2>
        <a:srgbClr val="1991AC"/>
      </a:accent2>
      <a:accent3>
        <a:srgbClr val="4376AB"/>
      </a:accent3>
      <a:accent4>
        <a:srgbClr val="5F5CA3"/>
      </a:accent4>
      <a:accent5>
        <a:srgbClr val="785CA3"/>
      </a:accent5>
      <a:accent6>
        <a:srgbClr val="725CA2"/>
      </a:accent6>
      <a:hlink>
        <a:srgbClr val="FFFFFF"/>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Thème Office">
  <a:themeElements>
    <a:clrScheme name="Theme 09">
      <a:dk1>
        <a:srgbClr val="262626"/>
      </a:dk1>
      <a:lt1>
        <a:srgbClr val="FFFFFF"/>
      </a:lt1>
      <a:dk2>
        <a:srgbClr val="262626"/>
      </a:dk2>
      <a:lt2>
        <a:srgbClr val="FFFFFF"/>
      </a:lt2>
      <a:accent1>
        <a:srgbClr val="01A59E"/>
      </a:accent1>
      <a:accent2>
        <a:srgbClr val="1991AC"/>
      </a:accent2>
      <a:accent3>
        <a:srgbClr val="4376AB"/>
      </a:accent3>
      <a:accent4>
        <a:srgbClr val="5F5CA3"/>
      </a:accent4>
      <a:accent5>
        <a:srgbClr val="785CA3"/>
      </a:accent5>
      <a:accent6>
        <a:srgbClr val="725CA2"/>
      </a:accent6>
      <a:hlink>
        <a:srgbClr val="FFFFFF"/>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Thème Office">
  <a:themeElements>
    <a:clrScheme name="Theme 09">
      <a:dk1>
        <a:srgbClr val="262626"/>
      </a:dk1>
      <a:lt1>
        <a:srgbClr val="FFFFFF"/>
      </a:lt1>
      <a:dk2>
        <a:srgbClr val="262626"/>
      </a:dk2>
      <a:lt2>
        <a:srgbClr val="FFFFFF"/>
      </a:lt2>
      <a:accent1>
        <a:srgbClr val="01A59E"/>
      </a:accent1>
      <a:accent2>
        <a:srgbClr val="1991AC"/>
      </a:accent2>
      <a:accent3>
        <a:srgbClr val="4376AB"/>
      </a:accent3>
      <a:accent4>
        <a:srgbClr val="5F5CA3"/>
      </a:accent4>
      <a:accent5>
        <a:srgbClr val="785CA3"/>
      </a:accent5>
      <a:accent6>
        <a:srgbClr val="725CA2"/>
      </a:accent6>
      <a:hlink>
        <a:srgbClr val="FFFFFF"/>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15256</TotalTime>
  <Words>2325</Words>
  <Application>Microsoft Office PowerPoint</Application>
  <PresentationFormat>On-screen Show (4:3)</PresentationFormat>
  <Paragraphs>375</Paragraphs>
  <Slides>37</Slides>
  <Notes>9</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37</vt:i4>
      </vt:variant>
    </vt:vector>
  </HeadingPairs>
  <TitlesOfParts>
    <vt:vector size="61" baseType="lpstr">
      <vt:lpstr>ＭＳ Ｐゴシック</vt:lpstr>
      <vt:lpstr>Arial</vt:lpstr>
      <vt:lpstr>Arial Black</vt:lpstr>
      <vt:lpstr>Calibri</vt:lpstr>
      <vt:lpstr>Calibri Light</vt:lpstr>
      <vt:lpstr>Helvetica Neue</vt:lpstr>
      <vt:lpstr>Montserrat</vt:lpstr>
      <vt:lpstr>Noto Sans Symbols</vt:lpstr>
      <vt:lpstr>PT Sans</vt:lpstr>
      <vt:lpstr>Questrial</vt:lpstr>
      <vt:lpstr>Tw Cen MT</vt:lpstr>
      <vt:lpstr>Wingdings</vt:lpstr>
      <vt:lpstr>Wingdings 2</vt:lpstr>
      <vt:lpstr>Median</vt:lpstr>
      <vt:lpstr>Thème Office</vt:lpstr>
      <vt:lpstr>1_Thème Office</vt:lpstr>
      <vt:lpstr>2_Thème Office</vt:lpstr>
      <vt:lpstr>3_Thème Office</vt:lpstr>
      <vt:lpstr>4_Thème Office</vt:lpstr>
      <vt:lpstr>5_Thème Office</vt:lpstr>
      <vt:lpstr>6_Thème Office</vt:lpstr>
      <vt:lpstr>Office Theme</vt:lpstr>
      <vt:lpstr>1_Office Theme</vt:lpstr>
      <vt:lpstr>Idea design template</vt:lpstr>
      <vt:lpstr>PowerPoint Presentation</vt:lpstr>
      <vt:lpstr>PowerPoint Presentation</vt:lpstr>
      <vt:lpstr>Today’s Webinar Format</vt:lpstr>
      <vt:lpstr>Presentation agenda</vt:lpstr>
      <vt:lpstr>PowerPoint Presentation</vt:lpstr>
      <vt:lpstr>PowerPoint Presentation</vt:lpstr>
      <vt:lpstr>PowerPoint Presentation</vt:lpstr>
      <vt:lpstr>What Does Our Workforce Look Like?</vt:lpstr>
      <vt:lpstr>We Know Who Women Are, But Who Are Gen Z?</vt:lpstr>
      <vt:lpstr>What Does Gen Z Want?</vt:lpstr>
      <vt:lpstr>PowerPoint Presentation</vt:lpstr>
      <vt:lpstr>How Do We Stop the Insanity?</vt:lpstr>
      <vt:lpstr>Diversifying the Applicant Pool</vt:lpstr>
      <vt:lpstr>A Technician’s Perspective</vt:lpstr>
      <vt:lpstr>A Technician’s Perspective</vt:lpstr>
      <vt:lpstr>Recruitment of Women for Technical Programs  </vt:lpstr>
      <vt:lpstr>Let’s redesign the control system to improve the overall energy efficiency…</vt:lpstr>
      <vt:lpstr>What Women Bring into the Technical Industry…</vt:lpstr>
      <vt:lpstr>Create a Women in Technology program and appoint a full time program director…</vt:lpstr>
      <vt:lpstr>Hire additional female technology faculty members…</vt:lpstr>
      <vt:lpstr>Create a Women in Technology Program Advisory Board</vt:lpstr>
      <vt:lpstr>Encourage your College to Form a Partnership with Local Female Professional Networking Organizations</vt:lpstr>
      <vt:lpstr>Encourage Faculty Members to Attend Women in Technology Related Events </vt:lpstr>
      <vt:lpstr>Create a Student Club Related to a Female Professional Networking Organization</vt:lpstr>
      <vt:lpstr>Form a Partnership Between the College and Online Mentoring Programs</vt:lpstr>
      <vt:lpstr>Implement a Peer Coaching Program</vt:lpstr>
      <vt:lpstr>Weave throughout your introductory courses various “Student Success” related topics</vt:lpstr>
      <vt:lpstr>Offer more sections of the same technology courses</vt:lpstr>
      <vt:lpstr>Modify your Department’s Web Page to Promote Women in Technology</vt:lpstr>
      <vt:lpstr>Include Images of Female Technicians and Technology Students on Your College’s Marketing Related Materials</vt:lpstr>
      <vt:lpstr>Participate Annually in Various K-12 Outreach Programs</vt:lpstr>
      <vt:lpstr>Hold Technology Related Summer Camps</vt:lpstr>
      <vt:lpstr>Concepts to Emphasize When Doing K-12 Outreach</vt:lpstr>
      <vt:lpstr>Global Initiative to Raise Awareness of Opportunities for Women in the HVAC/R Related Industry</vt:lpstr>
      <vt:lpstr>A Student’s Story</vt:lpstr>
      <vt:lpstr>A Student’s Story</vt:lpstr>
      <vt:lpstr>Q&amp;A/ Contact Us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Campus as a Living Lab</dc:title>
  <dc:creator>Larry Chang</dc:creator>
  <cp:lastModifiedBy>Renee Tomlinson</cp:lastModifiedBy>
  <cp:revision>1223</cp:revision>
  <cp:lastPrinted>2018-04-26T15:54:53Z</cp:lastPrinted>
  <dcterms:created xsi:type="dcterms:W3CDTF">2015-03-17T07:07:05Z</dcterms:created>
  <dcterms:modified xsi:type="dcterms:W3CDTF">2018-04-26T16:10:17Z</dcterms:modified>
</cp:coreProperties>
</file>